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41"/>
  </p:notesMasterIdLst>
  <p:sldIdLst>
    <p:sldId id="262" r:id="rId6"/>
    <p:sldId id="258" r:id="rId7"/>
    <p:sldId id="259" r:id="rId8"/>
    <p:sldId id="260" r:id="rId9"/>
    <p:sldId id="26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34B"/>
    <a:srgbClr val="F26000"/>
    <a:srgbClr val="AA53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autoAdjust="0"/>
  </p:normalViewPr>
  <p:slideViewPr>
    <p:cSldViewPr snapToGrid="0" snapToObjects="1">
      <p:cViewPr varScale="1">
        <p:scale>
          <a:sx n="131" d="100"/>
          <a:sy n="131" d="100"/>
        </p:scale>
        <p:origin x="376" y="18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9591A-F911-4120-B0FB-13AFB38DFC86}" type="datetimeFigureOut">
              <a:rPr lang="en-US" smtClean="0"/>
              <a:t>5/28/20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FA488-4516-499A-AD4D-F11EB0AFCF9D}" type="slidenum">
              <a:rPr lang="en-US" smtClean="0"/>
              <a:t>‹#›</a:t>
            </a:fld>
            <a:endParaRPr lang="en-US"/>
          </a:p>
        </p:txBody>
      </p:sp>
    </p:spTree>
    <p:extLst>
      <p:ext uri="{BB962C8B-B14F-4D97-AF65-F5344CB8AC3E}">
        <p14:creationId xmlns:p14="http://schemas.microsoft.com/office/powerpoint/2010/main" val="2463846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2FA488-4516-499A-AD4D-F11EB0AFCF9D}" type="slidenum">
              <a:rPr lang="en-US" smtClean="0"/>
              <a:t>1</a:t>
            </a:fld>
            <a:endParaRPr lang="en-US"/>
          </a:p>
        </p:txBody>
      </p:sp>
    </p:spTree>
    <p:extLst>
      <p:ext uri="{BB962C8B-B14F-4D97-AF65-F5344CB8AC3E}">
        <p14:creationId xmlns:p14="http://schemas.microsoft.com/office/powerpoint/2010/main" val="97140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ark_L">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982133" y="4206793"/>
            <a:ext cx="10205156" cy="835131"/>
          </a:xfrm>
        </p:spPr>
        <p:txBody>
          <a:bodyPr>
            <a:normAutofit/>
          </a:bodyPr>
          <a:lstStyle>
            <a:lvl1pPr algn="ctr">
              <a:defRPr sz="3200" b="1">
                <a:solidFill>
                  <a:schemeClr val="bg1"/>
                </a:solidFill>
                <a:latin typeface="Helvetica" panose="020B0604020202020204" pitchFamily="34" charset="0"/>
                <a:cs typeface="Helvetica" panose="020B0604020202020204" pitchFamily="34" charset="0"/>
              </a:defRPr>
            </a:lvl1pPr>
          </a:lstStyle>
          <a:p>
            <a:r>
              <a:rPr lang="en-US" dirty="0"/>
              <a:t>Presentation Title</a:t>
            </a:r>
          </a:p>
        </p:txBody>
      </p:sp>
      <p:sp>
        <p:nvSpPr>
          <p:cNvPr id="3" name="Subtitle 2"/>
          <p:cNvSpPr>
            <a:spLocks noGrp="1"/>
          </p:cNvSpPr>
          <p:nvPr>
            <p:ph type="subTitle" idx="1" hasCustomPrompt="1"/>
          </p:nvPr>
        </p:nvSpPr>
        <p:spPr>
          <a:xfrm>
            <a:off x="1930402" y="5757331"/>
            <a:ext cx="8421509" cy="457202"/>
          </a:xfrm>
        </p:spPr>
        <p:txBody>
          <a:bodyPr>
            <a:normAutofit/>
          </a:bodyPr>
          <a:lstStyle>
            <a:lvl1pPr marL="0" indent="0" algn="ctr" defTabSz="457200" rtl="0" eaLnBrk="1" latinLnBrk="0" hangingPunct="1">
              <a:spcBef>
                <a:spcPct val="0"/>
              </a:spcBef>
              <a:buNone/>
              <a:defRPr lang="en-US" sz="1600" b="0" kern="1200" dirty="0">
                <a:solidFill>
                  <a:schemeClr val="bg1"/>
                </a:solidFill>
                <a:latin typeface="Helvetica" panose="020B0604020202020204" pitchFamily="34" charset="0"/>
                <a:ea typeface="+mj-ea"/>
                <a:cs typeface="Helvetica"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Instructor Name and Title(s), ABC, DEF, GHI</a:t>
            </a:r>
          </a:p>
        </p:txBody>
      </p:sp>
    </p:spTree>
    <p:extLst>
      <p:ext uri="{BB962C8B-B14F-4D97-AF65-F5344CB8AC3E}">
        <p14:creationId xmlns:p14="http://schemas.microsoft.com/office/powerpoint/2010/main" val="23956643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Examp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592" y="1947333"/>
            <a:ext cx="5680609" cy="41788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2090" y="1947333"/>
            <a:ext cx="5633153" cy="41788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800D448A-D197-7F4A-8E84-3B67A649E247}" type="slidenum">
              <a:rPr lang="en-US" smtClean="0"/>
              <a:t>‹#›</a:t>
            </a:fld>
            <a:endParaRPr lang="en-US"/>
          </a:p>
        </p:txBody>
      </p:sp>
      <p:sp>
        <p:nvSpPr>
          <p:cNvPr id="8"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747964"/>
            <a:ext cx="10363200" cy="1362075"/>
          </a:xfrm>
        </p:spPr>
        <p:txBody>
          <a:bodyPr anchor="t"/>
          <a:lstStyle>
            <a:lvl1pPr algn="ctr">
              <a:defRPr sz="4000" b="1" cap="all"/>
            </a:lvl1pPr>
          </a:lstStyle>
          <a:p>
            <a:r>
              <a:rPr lang="en-US" dirty="0"/>
              <a:t>Section Title</a:t>
            </a:r>
          </a:p>
        </p:txBody>
      </p:sp>
      <p:sp>
        <p:nvSpPr>
          <p:cNvPr id="3" name="Text Placeholder 2"/>
          <p:cNvSpPr>
            <a:spLocks noGrp="1"/>
          </p:cNvSpPr>
          <p:nvPr>
            <p:ph type="body" idx="1"/>
          </p:nvPr>
        </p:nvSpPr>
        <p:spPr>
          <a:xfrm>
            <a:off x="963084" y="4425135"/>
            <a:ext cx="10363200" cy="1500187"/>
          </a:xfrm>
        </p:spPr>
        <p:txBody>
          <a:bodyPr anchor="t"/>
          <a:lstStyle>
            <a:lvl1pPr marL="0" indent="0" algn="ctr">
              <a:buNone/>
              <a:defRPr sz="2000">
                <a:solidFill>
                  <a:srgbClr val="F26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48230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0625" y="4473774"/>
            <a:ext cx="9810750" cy="351956"/>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14"/>
          </p:nvPr>
        </p:nvSpPr>
        <p:spPr>
          <a:xfrm>
            <a:off x="1190625" y="3000375"/>
            <a:ext cx="9810750" cy="584775"/>
          </a:xfrm>
          <a:prstGeom prst="rect">
            <a:avLst/>
          </a:prstGeom>
        </p:spPr>
        <p:txBody>
          <a:bodyPr>
            <a:spAutoFit/>
          </a:bodyPr>
          <a:lstStyle>
            <a:lvl1pPr marL="0" indent="0" algn="ctr">
              <a:spcBef>
                <a:spcPts val="0"/>
              </a:spcBef>
              <a:buSzTx/>
              <a:buNone/>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009442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12871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ight_L">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ctrTitle" hasCustomPrompt="1"/>
          </p:nvPr>
        </p:nvSpPr>
        <p:spPr>
          <a:xfrm>
            <a:off x="982133" y="4206793"/>
            <a:ext cx="10205156" cy="835131"/>
          </a:xfrm>
        </p:spPr>
        <p:txBody>
          <a:bodyPr>
            <a:normAutofit/>
          </a:bodyPr>
          <a:lstStyle>
            <a:lvl1pPr algn="ctr">
              <a:defRPr sz="3200" b="1">
                <a:solidFill>
                  <a:srgbClr val="00234B"/>
                </a:solidFill>
                <a:latin typeface="Helvetica" panose="020B0604020202020204" pitchFamily="34" charset="0"/>
                <a:cs typeface="Helvetica" panose="020B0604020202020204" pitchFamily="34" charset="0"/>
              </a:defRPr>
            </a:lvl1pPr>
          </a:lstStyle>
          <a:p>
            <a:r>
              <a:rPr lang="en-US" dirty="0"/>
              <a:t>Presentation Title</a:t>
            </a:r>
          </a:p>
        </p:txBody>
      </p:sp>
      <p:sp>
        <p:nvSpPr>
          <p:cNvPr id="11" name="Subtitle 2"/>
          <p:cNvSpPr>
            <a:spLocks noGrp="1"/>
          </p:cNvSpPr>
          <p:nvPr>
            <p:ph type="subTitle" idx="1" hasCustomPrompt="1"/>
          </p:nvPr>
        </p:nvSpPr>
        <p:spPr>
          <a:xfrm>
            <a:off x="1930402" y="5757331"/>
            <a:ext cx="8421509" cy="457202"/>
          </a:xfrm>
        </p:spPr>
        <p:txBody>
          <a:bodyPr>
            <a:normAutofit/>
          </a:bodyPr>
          <a:lstStyle>
            <a:lvl1pPr marL="0" indent="0" algn="ctr" defTabSz="457200" rtl="0" eaLnBrk="1" latinLnBrk="0" hangingPunct="1">
              <a:spcBef>
                <a:spcPct val="0"/>
              </a:spcBef>
              <a:buNone/>
              <a:defRPr lang="en-US" sz="1600" b="0" kern="1200" dirty="0">
                <a:solidFill>
                  <a:srgbClr val="00234B"/>
                </a:solidFill>
                <a:latin typeface="Helvetica" panose="020B0604020202020204" pitchFamily="34" charset="0"/>
                <a:ea typeface="+mj-ea"/>
                <a:cs typeface="Helvetica"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Instructor Name and Title(s), ABC, DEF, GHI</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23794" y="877766"/>
            <a:ext cx="6321834" cy="1097280"/>
          </a:xfrm>
          <a:prstGeom prst="rect">
            <a:avLst/>
          </a:prstGeom>
        </p:spPr>
      </p:pic>
    </p:spTree>
    <p:extLst>
      <p:ext uri="{BB962C8B-B14F-4D97-AF65-F5344CB8AC3E}">
        <p14:creationId xmlns:p14="http://schemas.microsoft.com/office/powerpoint/2010/main" val="7655820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Objective(s)</a:t>
            </a:r>
          </a:p>
        </p:txBody>
      </p:sp>
      <p:sp>
        <p:nvSpPr>
          <p:cNvPr id="3" name="Content Placeholder 2"/>
          <p:cNvSpPr>
            <a:spLocks noGrp="1"/>
          </p:cNvSpPr>
          <p:nvPr>
            <p:ph idx="1" hasCustomPrompt="1"/>
          </p:nvPr>
        </p:nvSpPr>
        <p:spPr/>
        <p:txBody>
          <a:bodyPr anchor="t"/>
          <a:lstStyle>
            <a:lvl1pPr marL="0" indent="0" algn="ctr">
              <a:buNone/>
              <a:defRPr baseline="0"/>
            </a:lvl1pPr>
          </a:lstStyle>
          <a:p>
            <a:pPr lvl="0"/>
            <a:r>
              <a:rPr lang="en-US" dirty="0"/>
              <a:t>“You will use hiring techniques…” or “You will list the various types of…”</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282434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enefi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Benefits</a:t>
            </a:r>
          </a:p>
        </p:txBody>
      </p:sp>
      <p:sp>
        <p:nvSpPr>
          <p:cNvPr id="3" name="Content Placeholder 2"/>
          <p:cNvSpPr>
            <a:spLocks noGrp="1"/>
          </p:cNvSpPr>
          <p:nvPr>
            <p:ph idx="1" hasCustomPrompt="1"/>
          </p:nvPr>
        </p:nvSpPr>
        <p:spPr/>
        <p:txBody>
          <a:bodyPr anchor="t"/>
          <a:lstStyle>
            <a:lvl1pPr marL="0" indent="0" algn="ctr">
              <a:buNone/>
              <a:defRPr baseline="0"/>
            </a:lvl1pPr>
          </a:lstStyle>
          <a:p>
            <a:pPr lvl="0"/>
            <a:r>
              <a:rPr lang="en-US" dirty="0"/>
              <a:t>This statement should describe why this session is important to the learners’ job, the advantages to the learner, organization, customer, etc., and any problems that may arise from performing this task poorly.</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330334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Overview</a:t>
            </a:r>
          </a:p>
        </p:txBody>
      </p:sp>
      <p:sp>
        <p:nvSpPr>
          <p:cNvPr id="3" name="Content Placeholder 2"/>
          <p:cNvSpPr>
            <a:spLocks noGrp="1"/>
          </p:cNvSpPr>
          <p:nvPr>
            <p:ph idx="1" hasCustomPrompt="1"/>
          </p:nvPr>
        </p:nvSpPr>
        <p:spPr/>
        <p:txBody>
          <a:bodyPr anchor="t">
            <a:noAutofit/>
          </a:bodyPr>
          <a:lstStyle>
            <a:lvl1pPr marL="457200" indent="-457200" algn="l">
              <a:buFont typeface="Arial" panose="020B0604020202020204" pitchFamily="34" charset="0"/>
              <a:buChar char="•"/>
              <a:defRPr sz="2800" baseline="0"/>
            </a:lvl1pPr>
          </a:lstStyle>
          <a:p>
            <a:pPr lvl="0"/>
            <a:r>
              <a:rPr lang="en-US" dirty="0"/>
              <a:t>How this topic fits into overall job structure; including when &amp; where this task is performed</a:t>
            </a:r>
          </a:p>
          <a:p>
            <a:pPr lvl="0"/>
            <a:r>
              <a:rPr lang="en-US" dirty="0"/>
              <a:t>Brief overview of content – refer to agenda (next slide)</a:t>
            </a:r>
          </a:p>
          <a:p>
            <a:pPr lvl="0"/>
            <a:r>
              <a:rPr lang="en-US" dirty="0"/>
              <a:t>Explain your role in this session (demo, monitor, coach, etc.)</a:t>
            </a:r>
          </a:p>
          <a:p>
            <a:pPr lvl="0"/>
            <a:r>
              <a:rPr lang="en-US" dirty="0"/>
              <a:t>Point out exercises, practice, additional training learners will need on the job to meet the objective</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157050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
        <p:nvSpPr>
          <p:cNvPr id="5" name="Table Placeholder 4"/>
          <p:cNvSpPr>
            <a:spLocks noGrp="1"/>
          </p:cNvSpPr>
          <p:nvPr>
            <p:ph type="tbl" sz="quarter" idx="13"/>
          </p:nvPr>
        </p:nvSpPr>
        <p:spPr>
          <a:xfrm>
            <a:off x="110591" y="1871663"/>
            <a:ext cx="11934652" cy="4206875"/>
          </a:xfrm>
        </p:spPr>
        <p:txBody>
          <a:bodyPr/>
          <a:lstStyle>
            <a:lvl1pPr marL="0" indent="0">
              <a:buNone/>
              <a:defRPr/>
            </a:lvl1pPr>
          </a:lstStyle>
          <a:p>
            <a:r>
              <a:rPr lang="en-US"/>
              <a:t>Click icon to add table</a:t>
            </a:r>
            <a:endParaRPr lang="en-US" dirty="0"/>
          </a:p>
        </p:txBody>
      </p:sp>
    </p:spTree>
    <p:extLst>
      <p:ext uri="{BB962C8B-B14F-4D97-AF65-F5344CB8AC3E}">
        <p14:creationId xmlns:p14="http://schemas.microsoft.com/office/powerpoint/2010/main" val="2649244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3" name="Content Placeholder 2"/>
          <p:cNvSpPr>
            <a:spLocks noGrp="1"/>
          </p:cNvSpPr>
          <p:nvPr>
            <p:ph idx="1" hasCustomPrompt="1"/>
          </p:nvPr>
        </p:nvSpPr>
        <p:spPr/>
        <p:txBody>
          <a:bodyPr>
            <a:noAutofit/>
          </a:bodyPr>
          <a:lstStyle>
            <a:lvl1pPr>
              <a:defRPr sz="3600" baseline="0"/>
            </a:lvl1pPr>
          </a:lstStyle>
          <a:p>
            <a:pPr lvl="0"/>
            <a:r>
              <a:rPr lang="en-US" dirty="0"/>
              <a:t>Teaching points here, 5 bullets or less</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0D448A-D197-7F4A-8E84-3B67A649E247}" type="slidenum">
              <a:rPr lang="en-US" smtClean="0"/>
              <a:t>‹#›</a:t>
            </a:fld>
            <a:endParaRPr lang="en-US"/>
          </a:p>
        </p:txBody>
      </p:sp>
      <p:sp>
        <p:nvSpPr>
          <p:cNvPr id="5"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
        <p:nvSpPr>
          <p:cNvPr id="7" name="Title 1"/>
          <p:cNvSpPr>
            <a:spLocks noGrp="1"/>
          </p:cNvSpPr>
          <p:nvPr>
            <p:ph type="title" hasCustomPrompt="1"/>
          </p:nvPr>
        </p:nvSpPr>
        <p:spPr>
          <a:xfrm>
            <a:off x="251582" y="870857"/>
            <a:ext cx="11650133" cy="875964"/>
          </a:xfrm>
        </p:spPr>
        <p:txBody>
          <a:bodyPr/>
          <a:lstStyle>
            <a:lvl1pPr>
              <a:defRPr/>
            </a:lvl1pPr>
          </a:lstStyle>
          <a:p>
            <a:r>
              <a:rPr lang="en-US" dirty="0"/>
              <a:t>Content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0D448A-D197-7F4A-8E84-3B67A649E247}" type="slidenum">
              <a:rPr lang="en-US" smtClean="0"/>
              <a:t>‹#›</a:t>
            </a:fld>
            <a:endParaRPr lang="en-US"/>
          </a:p>
        </p:txBody>
      </p:sp>
      <p:sp>
        <p:nvSpPr>
          <p:cNvPr id="5"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40247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82" y="870857"/>
            <a:ext cx="11650133" cy="87596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582" y="2023533"/>
            <a:ext cx="11650133" cy="41026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3" name="Group 12"/>
          <p:cNvGrpSpPr/>
          <p:nvPr userDrawn="1"/>
        </p:nvGrpSpPr>
        <p:grpSpPr>
          <a:xfrm>
            <a:off x="0" y="6257925"/>
            <a:ext cx="12192000" cy="600075"/>
            <a:chOff x="0" y="6257926"/>
            <a:chExt cx="12192000" cy="600075"/>
          </a:xfrm>
        </p:grpSpPr>
        <p:sp>
          <p:nvSpPr>
            <p:cNvPr id="14" name="Rectangle 13">
              <a:extLst>
                <a:ext uri="{FF2B5EF4-FFF2-40B4-BE49-F238E27FC236}">
                  <a16:creationId xmlns:a16="http://schemas.microsoft.com/office/drawing/2014/main" id="{112FB570-FEF3-4DD1-B38B-42DBDD9248F2}"/>
                </a:ext>
              </a:extLst>
            </p:cNvPr>
            <p:cNvSpPr/>
            <p:nvPr userDrawn="1"/>
          </p:nvSpPr>
          <p:spPr>
            <a:xfrm>
              <a:off x="0" y="6267451"/>
              <a:ext cx="12192000" cy="590550"/>
            </a:xfrm>
            <a:prstGeom prst="rect">
              <a:avLst/>
            </a:prstGeom>
            <a:solidFill>
              <a:srgbClr val="0C23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63C5C973-F6DB-4C04-BD6D-28DF38A615F9}"/>
                </a:ext>
              </a:extLst>
            </p:cNvPr>
            <p:cNvCxnSpPr/>
            <p:nvPr userDrawn="1"/>
          </p:nvCxnSpPr>
          <p:spPr>
            <a:xfrm>
              <a:off x="0" y="6257926"/>
              <a:ext cx="12192000" cy="0"/>
            </a:xfrm>
            <a:prstGeom prst="line">
              <a:avLst/>
            </a:prstGeom>
            <a:noFill/>
            <a:ln w="38100" cap="flat" cmpd="sng" algn="ctr">
              <a:solidFill>
                <a:srgbClr val="F15A22"/>
              </a:solidFill>
              <a:prstDash val="solid"/>
              <a:miter lim="800000"/>
            </a:ln>
            <a:effectLst/>
          </p:spPr>
        </p:cxnSp>
      </p:gr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bg1"/>
                </a:solidFill>
              </a:defRPr>
            </a:lvl1pPr>
          </a:lstStyle>
          <a:p>
            <a:fld id="{800D448A-D197-7F4A-8E84-3B67A649E247}" type="slidenum">
              <a:rPr lang="en-US" smtClean="0"/>
              <a:pPr/>
              <a:t>‹#›</a:t>
            </a:fld>
            <a:endParaRPr lang="en-US" dirty="0"/>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grpSp>
        <p:nvGrpSpPr>
          <p:cNvPr id="16" name="Group 15"/>
          <p:cNvGrpSpPr/>
          <p:nvPr userDrawn="1"/>
        </p:nvGrpSpPr>
        <p:grpSpPr>
          <a:xfrm flipV="1">
            <a:off x="0" y="0"/>
            <a:ext cx="12192000" cy="600075"/>
            <a:chOff x="0" y="6257926"/>
            <a:chExt cx="12192000" cy="600075"/>
          </a:xfrm>
        </p:grpSpPr>
        <p:sp>
          <p:nvSpPr>
            <p:cNvPr id="20" name="Rectangle 19">
              <a:extLst>
                <a:ext uri="{FF2B5EF4-FFF2-40B4-BE49-F238E27FC236}">
                  <a16:creationId xmlns:a16="http://schemas.microsoft.com/office/drawing/2014/main" id="{112FB570-FEF3-4DD1-B38B-42DBDD9248F2}"/>
                </a:ext>
              </a:extLst>
            </p:cNvPr>
            <p:cNvSpPr/>
            <p:nvPr userDrawn="1"/>
          </p:nvSpPr>
          <p:spPr>
            <a:xfrm>
              <a:off x="0" y="6267451"/>
              <a:ext cx="12192000" cy="590550"/>
            </a:xfrm>
            <a:prstGeom prst="rect">
              <a:avLst/>
            </a:prstGeom>
            <a:solidFill>
              <a:srgbClr val="0C23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63C5C973-F6DB-4C04-BD6D-28DF38A615F9}"/>
                </a:ext>
              </a:extLst>
            </p:cNvPr>
            <p:cNvCxnSpPr/>
            <p:nvPr userDrawn="1"/>
          </p:nvCxnSpPr>
          <p:spPr>
            <a:xfrm>
              <a:off x="0" y="6257926"/>
              <a:ext cx="12192000" cy="0"/>
            </a:xfrm>
            <a:prstGeom prst="line">
              <a:avLst/>
            </a:prstGeom>
            <a:noFill/>
            <a:ln w="38100" cap="flat" cmpd="sng" algn="ctr">
              <a:solidFill>
                <a:srgbClr val="F15A22"/>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50" r:id="rId7"/>
    <p:sldLayoutId id="2147483655" r:id="rId8"/>
    <p:sldLayoutId id="2147483667" r:id="rId9"/>
    <p:sldLayoutId id="2147483652" r:id="rId10"/>
    <p:sldLayoutId id="2147483651" r:id="rId11"/>
    <p:sldLayoutId id="2147483668" r:id="rId12"/>
    <p:sldLayoutId id="2147483669" r:id="rId13"/>
    <p:sldLayoutId id="2147483670" r:id="rId1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AB25C7-80F2-4542-B805-7866545D3E9D}"/>
              </a:ext>
            </a:extLst>
          </p:cNvPr>
          <p:cNvSpPr>
            <a:spLocks noGrp="1"/>
          </p:cNvSpPr>
          <p:nvPr>
            <p:ph type="ctrTitle"/>
          </p:nvPr>
        </p:nvSpPr>
        <p:spPr>
          <a:xfrm>
            <a:off x="1038578" y="2342823"/>
            <a:ext cx="10205156" cy="835131"/>
          </a:xfrm>
        </p:spPr>
        <p:txBody>
          <a:bodyPr>
            <a:normAutofit/>
          </a:bodyPr>
          <a:lstStyle/>
          <a:p>
            <a:r>
              <a:rPr lang="en-US" sz="3400" dirty="0"/>
              <a:t>What We Can Easily See</a:t>
            </a:r>
          </a:p>
        </p:txBody>
      </p:sp>
      <p:sp>
        <p:nvSpPr>
          <p:cNvPr id="9" name="Subtitle 8">
            <a:extLst>
              <a:ext uri="{FF2B5EF4-FFF2-40B4-BE49-F238E27FC236}">
                <a16:creationId xmlns:a16="http://schemas.microsoft.com/office/drawing/2014/main" id="{16E9A711-2FCD-444E-BE9A-ADBC81A84B09}"/>
              </a:ext>
            </a:extLst>
          </p:cNvPr>
          <p:cNvSpPr>
            <a:spLocks noGrp="1"/>
          </p:cNvSpPr>
          <p:nvPr>
            <p:ph type="subTitle" idx="1"/>
          </p:nvPr>
        </p:nvSpPr>
        <p:spPr>
          <a:xfrm>
            <a:off x="1930401" y="4221608"/>
            <a:ext cx="8421509" cy="1616484"/>
          </a:xfrm>
        </p:spPr>
        <p:txBody>
          <a:bodyPr>
            <a:normAutofit/>
          </a:bodyPr>
          <a:lstStyle/>
          <a:p>
            <a:r>
              <a:rPr lang="en-US" sz="2400" dirty="0"/>
              <a:t>Ashwin Malshe, PhD</a:t>
            </a:r>
          </a:p>
        </p:txBody>
      </p:sp>
    </p:spTree>
    <p:extLst>
      <p:ext uri="{BB962C8B-B14F-4D97-AF65-F5344CB8AC3E}">
        <p14:creationId xmlns:p14="http://schemas.microsoft.com/office/powerpoint/2010/main" val="229473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But…In what terms the contrast is defined?"/>
          <p:cNvSpPr txBox="1">
            <a:spLocks noGrp="1"/>
          </p:cNvSpPr>
          <p:nvPr>
            <p:ph type="title"/>
          </p:nvPr>
        </p:nvSpPr>
        <p:spPr>
          <a:xfrm>
            <a:off x="165085" y="2353668"/>
            <a:ext cx="11650133" cy="875964"/>
          </a:xfrm>
          <a:prstGeom prst="rect">
            <a:avLst/>
          </a:prstGeom>
        </p:spPr>
        <p:txBody>
          <a:bodyPr/>
          <a:lstStyle/>
          <a:p>
            <a:r>
              <a:rPr dirty="0"/>
              <a:t>But…In what terms</a:t>
            </a:r>
            <a:r>
              <a:rPr lang="en-US" dirty="0"/>
              <a:t> is</a:t>
            </a:r>
            <a:r>
              <a:rPr dirty="0"/>
              <a:t> the contrast defined?</a:t>
            </a:r>
          </a:p>
        </p:txBody>
      </p:sp>
    </p:spTree>
    <p:extLst>
      <p:ext uri="{BB962C8B-B14F-4D97-AF65-F5344CB8AC3E}">
        <p14:creationId xmlns:p14="http://schemas.microsoft.com/office/powerpoint/2010/main" val="39153645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ontrast is deﬁned in terms of the basic features that are processed in the primary visual cortex…"/>
          <p:cNvSpPr txBox="1">
            <a:spLocks noGrp="1"/>
          </p:cNvSpPr>
          <p:nvPr>
            <p:ph type="body" idx="1"/>
          </p:nvPr>
        </p:nvSpPr>
        <p:spPr>
          <a:prstGeom prst="rect">
            <a:avLst/>
          </a:prstGeom>
        </p:spPr>
        <p:txBody>
          <a:bodyPr/>
          <a:lstStyle/>
          <a:p>
            <a:r>
              <a:t>Contrast is deﬁned in terms of the basic features that are processed in the primary visual cortex</a:t>
            </a:r>
          </a:p>
          <a:p>
            <a:pPr lvl="1"/>
            <a:r>
              <a:t>Color</a:t>
            </a:r>
          </a:p>
          <a:p>
            <a:pPr lvl="1"/>
            <a:r>
              <a:t>Motion</a:t>
            </a:r>
          </a:p>
          <a:p>
            <a:pPr lvl="1"/>
            <a:r>
              <a:t>Size</a:t>
            </a:r>
          </a:p>
          <a:p>
            <a:pPr lvl="1"/>
            <a:r>
              <a:t>Orientation</a:t>
            </a:r>
          </a:p>
          <a:p>
            <a:pPr lvl="1"/>
            <a:r>
              <a:t>Stereoscopic depth</a:t>
            </a:r>
          </a:p>
        </p:txBody>
      </p:sp>
    </p:spTree>
    <p:extLst>
      <p:ext uri="{BB962C8B-B14F-4D97-AF65-F5344CB8AC3E}">
        <p14:creationId xmlns:p14="http://schemas.microsoft.com/office/powerpoint/2010/main" val="325491338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5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5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Examples"/>
          <p:cNvSpPr txBox="1">
            <a:spLocks noGrp="1"/>
          </p:cNvSpPr>
          <p:nvPr>
            <p:ph type="title"/>
          </p:nvPr>
        </p:nvSpPr>
        <p:spPr>
          <a:xfrm>
            <a:off x="270933" y="2440165"/>
            <a:ext cx="11650133" cy="875964"/>
          </a:xfrm>
          <a:prstGeom prst="rect">
            <a:avLst/>
          </a:prstGeom>
        </p:spPr>
        <p:txBody>
          <a:bodyPr/>
          <a:lstStyle/>
          <a:p>
            <a:r>
              <a:rPr dirty="0"/>
              <a:t>Examples</a:t>
            </a:r>
          </a:p>
        </p:txBody>
      </p:sp>
    </p:spTree>
    <p:extLst>
      <p:ext uri="{BB962C8B-B14F-4D97-AF65-F5344CB8AC3E}">
        <p14:creationId xmlns:p14="http://schemas.microsoft.com/office/powerpoint/2010/main" val="5320031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pasted-image.png"/>
          <p:cNvGrpSpPr/>
          <p:nvPr/>
        </p:nvGrpSpPr>
        <p:grpSpPr>
          <a:xfrm>
            <a:off x="1460843" y="722023"/>
            <a:ext cx="9268573" cy="2557365"/>
            <a:chOff x="0" y="0"/>
            <a:chExt cx="13181969" cy="3637140"/>
          </a:xfrm>
        </p:grpSpPr>
        <p:pic>
          <p:nvPicPr>
            <p:cNvPr id="158" name="pasted-image.png" descr="pasted-image.png"/>
            <p:cNvPicPr>
              <a:picLocks noChangeAspect="1"/>
            </p:cNvPicPr>
            <p:nvPr/>
          </p:nvPicPr>
          <p:blipFill>
            <a:blip r:embed="rId2"/>
            <a:stretch>
              <a:fillRect/>
            </a:stretch>
          </p:blipFill>
          <p:spPr>
            <a:xfrm>
              <a:off x="203200" y="215900"/>
              <a:ext cx="12775570" cy="3205341"/>
            </a:xfrm>
            <a:prstGeom prst="rect">
              <a:avLst/>
            </a:prstGeom>
            <a:ln>
              <a:noFill/>
            </a:ln>
            <a:effectLst/>
          </p:spPr>
        </p:pic>
        <p:pic>
          <p:nvPicPr>
            <p:cNvPr id="157" name="pasted-image.png" descr="pasted-image.png"/>
            <p:cNvPicPr>
              <a:picLocks/>
            </p:cNvPicPr>
            <p:nvPr/>
          </p:nvPicPr>
          <p:blipFill>
            <a:blip r:embed="rId3"/>
            <a:stretch>
              <a:fillRect/>
            </a:stretch>
          </p:blipFill>
          <p:spPr>
            <a:xfrm>
              <a:off x="0" y="0"/>
              <a:ext cx="13181970" cy="3637141"/>
            </a:xfrm>
            <a:prstGeom prst="rect">
              <a:avLst/>
            </a:prstGeom>
            <a:effectLst/>
          </p:spPr>
        </p:pic>
      </p:grpSp>
      <p:grpSp>
        <p:nvGrpSpPr>
          <p:cNvPr id="162" name="pasted-image.png"/>
          <p:cNvGrpSpPr/>
          <p:nvPr/>
        </p:nvGrpSpPr>
        <p:grpSpPr>
          <a:xfrm>
            <a:off x="1462585" y="3578613"/>
            <a:ext cx="9266830" cy="2490796"/>
            <a:chOff x="0" y="0"/>
            <a:chExt cx="13179490" cy="3542463"/>
          </a:xfrm>
        </p:grpSpPr>
        <p:pic>
          <p:nvPicPr>
            <p:cNvPr id="161" name="pasted-image.png" descr="pasted-image.png"/>
            <p:cNvPicPr>
              <a:picLocks noChangeAspect="1"/>
            </p:cNvPicPr>
            <p:nvPr/>
          </p:nvPicPr>
          <p:blipFill>
            <a:blip r:embed="rId4"/>
            <a:stretch>
              <a:fillRect/>
            </a:stretch>
          </p:blipFill>
          <p:spPr>
            <a:xfrm>
              <a:off x="203200" y="215900"/>
              <a:ext cx="12773091" cy="3110664"/>
            </a:xfrm>
            <a:prstGeom prst="rect">
              <a:avLst/>
            </a:prstGeom>
            <a:ln>
              <a:noFill/>
            </a:ln>
            <a:effectLst/>
          </p:spPr>
        </p:pic>
        <p:pic>
          <p:nvPicPr>
            <p:cNvPr id="160" name="pasted-image.png" descr="pasted-image.png"/>
            <p:cNvPicPr>
              <a:picLocks/>
            </p:cNvPicPr>
            <p:nvPr/>
          </p:nvPicPr>
          <p:blipFill>
            <a:blip r:embed="rId5"/>
            <a:stretch>
              <a:fillRect/>
            </a:stretch>
          </p:blipFill>
          <p:spPr>
            <a:xfrm>
              <a:off x="0" y="-1"/>
              <a:ext cx="13179491" cy="3542465"/>
            </a:xfrm>
            <a:prstGeom prst="rect">
              <a:avLst/>
            </a:prstGeom>
            <a:effectLst/>
          </p:spPr>
        </p:pic>
      </p:grpSp>
    </p:spTree>
    <p:extLst>
      <p:ext uri="{BB962C8B-B14F-4D97-AF65-F5344CB8AC3E}">
        <p14:creationId xmlns:p14="http://schemas.microsoft.com/office/powerpoint/2010/main" val="133861831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pasted-image.png"/>
          <p:cNvGrpSpPr/>
          <p:nvPr/>
        </p:nvGrpSpPr>
        <p:grpSpPr>
          <a:xfrm>
            <a:off x="1485309" y="804124"/>
            <a:ext cx="9221382" cy="2533550"/>
            <a:chOff x="0" y="0"/>
            <a:chExt cx="13114853" cy="3603269"/>
          </a:xfrm>
        </p:grpSpPr>
        <p:pic>
          <p:nvPicPr>
            <p:cNvPr id="165" name="pasted-image.png" descr="pasted-image.png"/>
            <p:cNvPicPr>
              <a:picLocks noChangeAspect="1"/>
            </p:cNvPicPr>
            <p:nvPr/>
          </p:nvPicPr>
          <p:blipFill>
            <a:blip r:embed="rId2"/>
            <a:stretch>
              <a:fillRect/>
            </a:stretch>
          </p:blipFill>
          <p:spPr>
            <a:xfrm>
              <a:off x="203200" y="215900"/>
              <a:ext cx="12708454" cy="3171471"/>
            </a:xfrm>
            <a:prstGeom prst="rect">
              <a:avLst/>
            </a:prstGeom>
            <a:ln>
              <a:noFill/>
            </a:ln>
            <a:effectLst/>
          </p:spPr>
        </p:pic>
        <p:pic>
          <p:nvPicPr>
            <p:cNvPr id="164" name="pasted-image.png" descr="pasted-image.png"/>
            <p:cNvPicPr>
              <a:picLocks/>
            </p:cNvPicPr>
            <p:nvPr/>
          </p:nvPicPr>
          <p:blipFill>
            <a:blip r:embed="rId3"/>
            <a:stretch>
              <a:fillRect/>
            </a:stretch>
          </p:blipFill>
          <p:spPr>
            <a:xfrm>
              <a:off x="0" y="0"/>
              <a:ext cx="13114854" cy="3603271"/>
            </a:xfrm>
            <a:prstGeom prst="rect">
              <a:avLst/>
            </a:prstGeom>
            <a:effectLst/>
          </p:spPr>
        </p:pic>
      </p:grpSp>
      <p:grpSp>
        <p:nvGrpSpPr>
          <p:cNvPr id="169" name="pasted-image.png"/>
          <p:cNvGrpSpPr/>
          <p:nvPr/>
        </p:nvGrpSpPr>
        <p:grpSpPr>
          <a:xfrm>
            <a:off x="1485309" y="3643859"/>
            <a:ext cx="9221382" cy="2460213"/>
            <a:chOff x="0" y="0"/>
            <a:chExt cx="13114853" cy="3498968"/>
          </a:xfrm>
        </p:grpSpPr>
        <p:pic>
          <p:nvPicPr>
            <p:cNvPr id="168" name="pasted-image.png" descr="pasted-image.png"/>
            <p:cNvPicPr>
              <a:picLocks noChangeAspect="1"/>
            </p:cNvPicPr>
            <p:nvPr/>
          </p:nvPicPr>
          <p:blipFill>
            <a:blip r:embed="rId4"/>
            <a:stretch>
              <a:fillRect/>
            </a:stretch>
          </p:blipFill>
          <p:spPr>
            <a:xfrm>
              <a:off x="203200" y="215900"/>
              <a:ext cx="12708454" cy="3067169"/>
            </a:xfrm>
            <a:prstGeom prst="rect">
              <a:avLst/>
            </a:prstGeom>
            <a:ln>
              <a:noFill/>
            </a:ln>
            <a:effectLst/>
          </p:spPr>
        </p:pic>
        <p:pic>
          <p:nvPicPr>
            <p:cNvPr id="167" name="pasted-image.png" descr="pasted-image.png"/>
            <p:cNvPicPr>
              <a:picLocks/>
            </p:cNvPicPr>
            <p:nvPr/>
          </p:nvPicPr>
          <p:blipFill>
            <a:blip r:embed="rId5"/>
            <a:stretch>
              <a:fillRect/>
            </a:stretch>
          </p:blipFill>
          <p:spPr>
            <a:xfrm>
              <a:off x="0" y="0"/>
              <a:ext cx="13114854" cy="3498969"/>
            </a:xfrm>
            <a:prstGeom prst="rect">
              <a:avLst/>
            </a:prstGeom>
            <a:effectLst/>
          </p:spPr>
        </p:pic>
      </p:grpSp>
    </p:spTree>
    <p:extLst>
      <p:ext uri="{BB962C8B-B14F-4D97-AF65-F5344CB8AC3E}">
        <p14:creationId xmlns:p14="http://schemas.microsoft.com/office/powerpoint/2010/main" val="2750040178"/>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 name="Rows lining up.jpg"/>
          <p:cNvGrpSpPr/>
          <p:nvPr/>
        </p:nvGrpSpPr>
        <p:grpSpPr>
          <a:xfrm>
            <a:off x="2104429" y="613386"/>
            <a:ext cx="7395195" cy="5631228"/>
            <a:chOff x="0" y="0"/>
            <a:chExt cx="10517609" cy="8008857"/>
          </a:xfrm>
        </p:grpSpPr>
        <p:pic>
          <p:nvPicPr>
            <p:cNvPr id="172" name="Rows lining up.jpg" descr="Rows lining up.jpg"/>
            <p:cNvPicPr>
              <a:picLocks noChangeAspect="1"/>
            </p:cNvPicPr>
            <p:nvPr/>
          </p:nvPicPr>
          <p:blipFill>
            <a:blip r:embed="rId2"/>
            <a:stretch>
              <a:fillRect/>
            </a:stretch>
          </p:blipFill>
          <p:spPr>
            <a:xfrm>
              <a:off x="139700" y="165100"/>
              <a:ext cx="10238210" cy="7678658"/>
            </a:xfrm>
            <a:prstGeom prst="rect">
              <a:avLst/>
            </a:prstGeom>
            <a:ln>
              <a:noFill/>
            </a:ln>
            <a:effectLst/>
          </p:spPr>
        </p:pic>
        <p:pic>
          <p:nvPicPr>
            <p:cNvPr id="171" name="Rows lining up.jpg" descr="Rows lining up.jpg"/>
            <p:cNvPicPr>
              <a:picLocks/>
            </p:cNvPicPr>
            <p:nvPr/>
          </p:nvPicPr>
          <p:blipFill>
            <a:blip r:embed="rId3"/>
            <a:stretch>
              <a:fillRect/>
            </a:stretch>
          </p:blipFill>
          <p:spPr>
            <a:xfrm>
              <a:off x="0" y="0"/>
              <a:ext cx="10517610" cy="8008858"/>
            </a:xfrm>
            <a:prstGeom prst="rect">
              <a:avLst/>
            </a:prstGeom>
            <a:effectLst/>
          </p:spPr>
        </p:pic>
      </p:grpSp>
    </p:spTree>
    <p:extLst>
      <p:ext uri="{BB962C8B-B14F-4D97-AF65-F5344CB8AC3E}">
        <p14:creationId xmlns:p14="http://schemas.microsoft.com/office/powerpoint/2010/main" val="1583386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misaligned tile.jpg"/>
          <p:cNvGrpSpPr/>
          <p:nvPr/>
        </p:nvGrpSpPr>
        <p:grpSpPr>
          <a:xfrm>
            <a:off x="3657937" y="611430"/>
            <a:ext cx="4546949" cy="5635139"/>
            <a:chOff x="0" y="0"/>
            <a:chExt cx="6899786" cy="9157382"/>
          </a:xfrm>
        </p:grpSpPr>
        <p:pic>
          <p:nvPicPr>
            <p:cNvPr id="176" name="misaligned tile.jpg" descr="misaligned tile.jpg"/>
            <p:cNvPicPr>
              <a:picLocks noChangeAspect="1"/>
            </p:cNvPicPr>
            <p:nvPr/>
          </p:nvPicPr>
          <p:blipFill>
            <a:blip r:embed="rId2"/>
            <a:stretch>
              <a:fillRect/>
            </a:stretch>
          </p:blipFill>
          <p:spPr>
            <a:xfrm>
              <a:off x="139700" y="165100"/>
              <a:ext cx="6620387" cy="8827183"/>
            </a:xfrm>
            <a:prstGeom prst="rect">
              <a:avLst/>
            </a:prstGeom>
            <a:ln>
              <a:noFill/>
            </a:ln>
            <a:effectLst/>
          </p:spPr>
        </p:pic>
        <p:pic>
          <p:nvPicPr>
            <p:cNvPr id="175" name="misaligned tile.jpg" descr="misaligned tile.jpg"/>
            <p:cNvPicPr>
              <a:picLocks/>
            </p:cNvPicPr>
            <p:nvPr/>
          </p:nvPicPr>
          <p:blipFill>
            <a:blip r:embed="rId3"/>
            <a:stretch>
              <a:fillRect/>
            </a:stretch>
          </p:blipFill>
          <p:spPr>
            <a:xfrm>
              <a:off x="0" y="0"/>
              <a:ext cx="6899787" cy="9157383"/>
            </a:xfrm>
            <a:prstGeom prst="rect">
              <a:avLst/>
            </a:prstGeom>
            <a:effectLst/>
          </p:spPr>
        </p:pic>
      </p:grpSp>
      <p:sp>
        <p:nvSpPr>
          <p:cNvPr id="2" name="TextBox 1">
            <a:extLst>
              <a:ext uri="{FF2B5EF4-FFF2-40B4-BE49-F238E27FC236}">
                <a16:creationId xmlns:a16="http://schemas.microsoft.com/office/drawing/2014/main" id="{53691B76-3B5F-3F49-B484-76CAF328701C}"/>
              </a:ext>
            </a:extLst>
          </p:cNvPr>
          <p:cNvSpPr txBox="1"/>
          <p:nvPr/>
        </p:nvSpPr>
        <p:spPr>
          <a:xfrm>
            <a:off x="8674444" y="3105834"/>
            <a:ext cx="2977978" cy="646331"/>
          </a:xfrm>
          <a:prstGeom prst="rect">
            <a:avLst/>
          </a:prstGeom>
          <a:noFill/>
        </p:spPr>
        <p:txBody>
          <a:bodyPr wrap="square" rtlCol="0">
            <a:spAutoFit/>
          </a:bodyPr>
          <a:lstStyle/>
          <a:p>
            <a:r>
              <a:rPr lang="en-US" dirty="0"/>
              <a:t>Do you see the imperfection?</a:t>
            </a:r>
          </a:p>
        </p:txBody>
      </p:sp>
    </p:spTree>
    <p:extLst>
      <p:ext uri="{BB962C8B-B14F-4D97-AF65-F5344CB8AC3E}">
        <p14:creationId xmlns:p14="http://schemas.microsoft.com/office/powerpoint/2010/main" val="2751338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pot green squares"/>
          <p:cNvSpPr txBox="1">
            <a:spLocks noGrp="1"/>
          </p:cNvSpPr>
          <p:nvPr>
            <p:ph type="title"/>
          </p:nvPr>
        </p:nvSpPr>
        <p:spPr>
          <a:xfrm>
            <a:off x="270933" y="2699657"/>
            <a:ext cx="11650133" cy="875964"/>
          </a:xfrm>
          <a:prstGeom prst="rect">
            <a:avLst/>
          </a:prstGeom>
        </p:spPr>
        <p:txBody>
          <a:bodyPr/>
          <a:lstStyle/>
          <a:p>
            <a:r>
              <a:rPr dirty="0"/>
              <a:t>Spot green squares</a:t>
            </a:r>
          </a:p>
        </p:txBody>
      </p:sp>
    </p:spTree>
    <p:extLst>
      <p:ext uri="{BB962C8B-B14F-4D97-AF65-F5344CB8AC3E}">
        <p14:creationId xmlns:p14="http://schemas.microsoft.com/office/powerpoint/2010/main" val="147112985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pasted-image.png"/>
          <p:cNvGrpSpPr/>
          <p:nvPr/>
        </p:nvGrpSpPr>
        <p:grpSpPr>
          <a:xfrm>
            <a:off x="2515196" y="1250156"/>
            <a:ext cx="7161609" cy="4357688"/>
            <a:chOff x="0" y="0"/>
            <a:chExt cx="10185400" cy="6197600"/>
          </a:xfrm>
        </p:grpSpPr>
        <p:pic>
          <p:nvPicPr>
            <p:cNvPr id="182" name="pasted-image.png" descr="pasted-image.png"/>
            <p:cNvPicPr>
              <a:picLocks noChangeAspect="1"/>
            </p:cNvPicPr>
            <p:nvPr/>
          </p:nvPicPr>
          <p:blipFill>
            <a:blip r:embed="rId2"/>
            <a:stretch>
              <a:fillRect/>
            </a:stretch>
          </p:blipFill>
          <p:spPr>
            <a:xfrm>
              <a:off x="139700" y="165100"/>
              <a:ext cx="9906000" cy="5867400"/>
            </a:xfrm>
            <a:prstGeom prst="rect">
              <a:avLst/>
            </a:prstGeom>
            <a:ln>
              <a:noFill/>
            </a:ln>
            <a:effectLst/>
          </p:spPr>
        </p:pic>
        <p:pic>
          <p:nvPicPr>
            <p:cNvPr id="181" name="pasted-image.png" descr="pasted-image.png"/>
            <p:cNvPicPr>
              <a:picLocks/>
            </p:cNvPicPr>
            <p:nvPr/>
          </p:nvPicPr>
          <p:blipFill>
            <a:blip r:embed="rId3"/>
            <a:stretch>
              <a:fillRect/>
            </a:stretch>
          </p:blipFill>
          <p:spPr>
            <a:xfrm>
              <a:off x="0" y="0"/>
              <a:ext cx="10185400" cy="6197600"/>
            </a:xfrm>
            <a:prstGeom prst="rect">
              <a:avLst/>
            </a:prstGeom>
            <a:effectLst/>
          </p:spPr>
        </p:pic>
      </p:grpSp>
    </p:spTree>
    <p:extLst>
      <p:ext uri="{BB962C8B-B14F-4D97-AF65-F5344CB8AC3E}">
        <p14:creationId xmlns:p14="http://schemas.microsoft.com/office/powerpoint/2010/main" val="13153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rimary visual cortex can either be tuned for the square shapes, or the green things, but not both…"/>
          <p:cNvSpPr txBox="1">
            <a:spLocks noGrp="1"/>
          </p:cNvSpPr>
          <p:nvPr>
            <p:ph type="body" idx="1"/>
          </p:nvPr>
        </p:nvSpPr>
        <p:spPr>
          <a:prstGeom prst="rect">
            <a:avLst/>
          </a:prstGeom>
        </p:spPr>
        <p:txBody>
          <a:bodyPr/>
          <a:lstStyle/>
          <a:p>
            <a:r>
              <a:t>Primary visual cortex can either be tuned for the square shapes, or the green things, but not both</a:t>
            </a:r>
          </a:p>
          <a:p>
            <a:r>
              <a:t>Trying to find a target based on two features is called a visual conjunctive search</a:t>
            </a:r>
          </a:p>
          <a:p>
            <a:pPr lvl="1"/>
            <a:r>
              <a:t>Most visual conjunctions are hard to see</a:t>
            </a:r>
          </a:p>
          <a:p>
            <a:pPr lvl="1"/>
            <a:r>
              <a:t>Neurons sensitive to more complex conjunction patterns are only found farther up the “what” processing pathway</a:t>
            </a:r>
          </a:p>
        </p:txBody>
      </p:sp>
    </p:spTree>
    <p:extLst>
      <p:ext uri="{BB962C8B-B14F-4D97-AF65-F5344CB8AC3E}">
        <p14:creationId xmlns:p14="http://schemas.microsoft.com/office/powerpoint/2010/main" val="137438321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pot ‘p’"/>
          <p:cNvSpPr txBox="1">
            <a:spLocks noGrp="1"/>
          </p:cNvSpPr>
          <p:nvPr>
            <p:ph type="title"/>
          </p:nvPr>
        </p:nvSpPr>
        <p:spPr>
          <a:prstGeom prst="rect">
            <a:avLst/>
          </a:prstGeom>
        </p:spPr>
        <p:txBody>
          <a:bodyPr/>
          <a:lstStyle/>
          <a:p>
            <a:r>
              <a:t>Spot ‘p’</a:t>
            </a:r>
          </a:p>
        </p:txBody>
      </p:sp>
      <p:grpSp>
        <p:nvGrpSpPr>
          <p:cNvPr id="127" name="pasted-image.png"/>
          <p:cNvGrpSpPr/>
          <p:nvPr/>
        </p:nvGrpSpPr>
        <p:grpSpPr>
          <a:xfrm>
            <a:off x="1957090" y="2460129"/>
            <a:ext cx="8277820" cy="1937742"/>
            <a:chOff x="0" y="0"/>
            <a:chExt cx="11772900" cy="2755900"/>
          </a:xfrm>
        </p:grpSpPr>
        <p:pic>
          <p:nvPicPr>
            <p:cNvPr id="126" name="pasted-image.png" descr="pasted-image.png"/>
            <p:cNvPicPr>
              <a:picLocks noChangeAspect="1"/>
            </p:cNvPicPr>
            <p:nvPr/>
          </p:nvPicPr>
          <p:blipFill>
            <a:blip r:embed="rId2"/>
            <a:stretch>
              <a:fillRect/>
            </a:stretch>
          </p:blipFill>
          <p:spPr>
            <a:xfrm>
              <a:off x="139700" y="165100"/>
              <a:ext cx="11493500" cy="2425700"/>
            </a:xfrm>
            <a:prstGeom prst="rect">
              <a:avLst/>
            </a:prstGeom>
            <a:ln>
              <a:noFill/>
            </a:ln>
            <a:effectLst/>
          </p:spPr>
        </p:pic>
        <p:pic>
          <p:nvPicPr>
            <p:cNvPr id="125" name="pasted-image.png" descr="pasted-image.png"/>
            <p:cNvPicPr>
              <a:picLocks/>
            </p:cNvPicPr>
            <p:nvPr/>
          </p:nvPicPr>
          <p:blipFill>
            <a:blip r:embed="rId3"/>
            <a:stretch>
              <a:fillRect/>
            </a:stretch>
          </p:blipFill>
          <p:spPr>
            <a:xfrm>
              <a:off x="0" y="0"/>
              <a:ext cx="11772900" cy="2755900"/>
            </a:xfrm>
            <a:prstGeom prst="rect">
              <a:avLst/>
            </a:prstGeom>
            <a:effectLst/>
          </p:spPr>
        </p:pic>
      </p:grpSp>
    </p:spTree>
    <p:extLst>
      <p:ext uri="{BB962C8B-B14F-4D97-AF65-F5344CB8AC3E}">
        <p14:creationId xmlns:p14="http://schemas.microsoft.com/office/powerpoint/2010/main" val="47940339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More Examples"/>
          <p:cNvSpPr txBox="1">
            <a:spLocks noGrp="1"/>
          </p:cNvSpPr>
          <p:nvPr>
            <p:ph type="title"/>
          </p:nvPr>
        </p:nvSpPr>
        <p:spPr>
          <a:xfrm>
            <a:off x="270933" y="2553036"/>
            <a:ext cx="11650133" cy="875964"/>
          </a:xfrm>
          <a:prstGeom prst="rect">
            <a:avLst/>
          </a:prstGeom>
        </p:spPr>
        <p:txBody>
          <a:bodyPr/>
          <a:lstStyle/>
          <a:p>
            <a:r>
              <a:rPr dirty="0"/>
              <a:t>More Examples</a:t>
            </a:r>
          </a:p>
        </p:txBody>
      </p:sp>
    </p:spTree>
    <p:extLst>
      <p:ext uri="{BB962C8B-B14F-4D97-AF65-F5344CB8AC3E}">
        <p14:creationId xmlns:p14="http://schemas.microsoft.com/office/powerpoint/2010/main" val="233233229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pasted-image.png"/>
          <p:cNvGrpSpPr/>
          <p:nvPr/>
        </p:nvGrpSpPr>
        <p:grpSpPr>
          <a:xfrm>
            <a:off x="2028527" y="593004"/>
            <a:ext cx="8134945" cy="6116836"/>
            <a:chOff x="0" y="0"/>
            <a:chExt cx="11569700" cy="8699500"/>
          </a:xfrm>
        </p:grpSpPr>
        <p:pic>
          <p:nvPicPr>
            <p:cNvPr id="190" name="pasted-image.png" descr="pasted-image.png"/>
            <p:cNvPicPr>
              <a:picLocks noChangeAspect="1"/>
            </p:cNvPicPr>
            <p:nvPr/>
          </p:nvPicPr>
          <p:blipFill>
            <a:blip r:embed="rId2"/>
            <a:stretch>
              <a:fillRect/>
            </a:stretch>
          </p:blipFill>
          <p:spPr>
            <a:xfrm>
              <a:off x="139700" y="165100"/>
              <a:ext cx="11290300" cy="8369300"/>
            </a:xfrm>
            <a:prstGeom prst="rect">
              <a:avLst/>
            </a:prstGeom>
            <a:ln>
              <a:noFill/>
            </a:ln>
            <a:effectLst/>
          </p:spPr>
        </p:pic>
        <p:pic>
          <p:nvPicPr>
            <p:cNvPr id="189" name="pasted-image.png" descr="pasted-image.png"/>
            <p:cNvPicPr>
              <a:picLocks/>
            </p:cNvPicPr>
            <p:nvPr/>
          </p:nvPicPr>
          <p:blipFill>
            <a:blip r:embed="rId3"/>
            <a:stretch>
              <a:fillRect/>
            </a:stretch>
          </p:blipFill>
          <p:spPr>
            <a:xfrm>
              <a:off x="0" y="0"/>
              <a:ext cx="11569700" cy="8699500"/>
            </a:xfrm>
            <a:prstGeom prst="rect">
              <a:avLst/>
            </a:prstGeom>
            <a:effectLst/>
          </p:spPr>
        </p:pic>
      </p:grpSp>
    </p:spTree>
    <p:extLst>
      <p:ext uri="{BB962C8B-B14F-4D97-AF65-F5344CB8AC3E}">
        <p14:creationId xmlns:p14="http://schemas.microsoft.com/office/powerpoint/2010/main" val="553831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 name="pasted-image.png"/>
          <p:cNvGrpSpPr/>
          <p:nvPr/>
        </p:nvGrpSpPr>
        <p:grpSpPr>
          <a:xfrm>
            <a:off x="2073176" y="500062"/>
            <a:ext cx="8045648" cy="6357938"/>
            <a:chOff x="0" y="0"/>
            <a:chExt cx="11442700" cy="9042400"/>
          </a:xfrm>
        </p:grpSpPr>
        <p:pic>
          <p:nvPicPr>
            <p:cNvPr id="194" name="pasted-image.png" descr="pasted-image.png"/>
            <p:cNvPicPr>
              <a:picLocks noChangeAspect="1"/>
            </p:cNvPicPr>
            <p:nvPr/>
          </p:nvPicPr>
          <p:blipFill>
            <a:blip r:embed="rId2"/>
            <a:stretch>
              <a:fillRect/>
            </a:stretch>
          </p:blipFill>
          <p:spPr>
            <a:xfrm>
              <a:off x="139700" y="165100"/>
              <a:ext cx="11163300" cy="8712200"/>
            </a:xfrm>
            <a:prstGeom prst="rect">
              <a:avLst/>
            </a:prstGeom>
            <a:ln>
              <a:noFill/>
            </a:ln>
            <a:effectLst/>
          </p:spPr>
        </p:pic>
        <p:pic>
          <p:nvPicPr>
            <p:cNvPr id="193" name="pasted-image.png" descr="pasted-image.png"/>
            <p:cNvPicPr>
              <a:picLocks/>
            </p:cNvPicPr>
            <p:nvPr/>
          </p:nvPicPr>
          <p:blipFill>
            <a:blip r:embed="rId3"/>
            <a:stretch>
              <a:fillRect/>
            </a:stretch>
          </p:blipFill>
          <p:spPr>
            <a:xfrm>
              <a:off x="0" y="0"/>
              <a:ext cx="11442700" cy="9042400"/>
            </a:xfrm>
            <a:prstGeom prst="rect">
              <a:avLst/>
            </a:prstGeom>
            <a:effectLst/>
          </p:spPr>
        </p:pic>
      </p:grpSp>
    </p:spTree>
    <p:extLst>
      <p:ext uri="{BB962C8B-B14F-4D97-AF65-F5344CB8AC3E}">
        <p14:creationId xmlns:p14="http://schemas.microsoft.com/office/powerpoint/2010/main" val="2032539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 name="pasted-image.png"/>
          <p:cNvGrpSpPr/>
          <p:nvPr/>
        </p:nvGrpSpPr>
        <p:grpSpPr>
          <a:xfrm>
            <a:off x="2055316" y="640452"/>
            <a:ext cx="8081367" cy="5848945"/>
            <a:chOff x="0" y="0"/>
            <a:chExt cx="11493500" cy="8318500"/>
          </a:xfrm>
        </p:grpSpPr>
        <p:pic>
          <p:nvPicPr>
            <p:cNvPr id="198" name="pasted-image.png" descr="pasted-image.png"/>
            <p:cNvPicPr>
              <a:picLocks noChangeAspect="1"/>
            </p:cNvPicPr>
            <p:nvPr/>
          </p:nvPicPr>
          <p:blipFill>
            <a:blip r:embed="rId2"/>
            <a:stretch>
              <a:fillRect/>
            </a:stretch>
          </p:blipFill>
          <p:spPr>
            <a:xfrm>
              <a:off x="139700" y="165100"/>
              <a:ext cx="11214100" cy="7988300"/>
            </a:xfrm>
            <a:prstGeom prst="rect">
              <a:avLst/>
            </a:prstGeom>
            <a:ln>
              <a:noFill/>
            </a:ln>
            <a:effectLst/>
          </p:spPr>
        </p:pic>
        <p:pic>
          <p:nvPicPr>
            <p:cNvPr id="197" name="pasted-image.png" descr="pasted-image.png"/>
            <p:cNvPicPr>
              <a:picLocks/>
            </p:cNvPicPr>
            <p:nvPr/>
          </p:nvPicPr>
          <p:blipFill>
            <a:blip r:embed="rId3"/>
            <a:stretch>
              <a:fillRect/>
            </a:stretch>
          </p:blipFill>
          <p:spPr>
            <a:xfrm>
              <a:off x="0" y="0"/>
              <a:ext cx="11493500" cy="8318500"/>
            </a:xfrm>
            <a:prstGeom prst="rect">
              <a:avLst/>
            </a:prstGeom>
            <a:effectLst/>
          </p:spPr>
        </p:pic>
      </p:grpSp>
    </p:spTree>
    <p:extLst>
      <p:ext uri="{BB962C8B-B14F-4D97-AF65-F5344CB8AC3E}">
        <p14:creationId xmlns:p14="http://schemas.microsoft.com/office/powerpoint/2010/main" val="3629905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pasted-image.png"/>
          <p:cNvGrpSpPr/>
          <p:nvPr/>
        </p:nvGrpSpPr>
        <p:grpSpPr>
          <a:xfrm>
            <a:off x="2126754" y="679911"/>
            <a:ext cx="7938492" cy="5893594"/>
            <a:chOff x="0" y="0"/>
            <a:chExt cx="11290300" cy="8382000"/>
          </a:xfrm>
        </p:grpSpPr>
        <p:pic>
          <p:nvPicPr>
            <p:cNvPr id="202" name="pasted-image.png" descr="pasted-image.png"/>
            <p:cNvPicPr>
              <a:picLocks noChangeAspect="1"/>
            </p:cNvPicPr>
            <p:nvPr/>
          </p:nvPicPr>
          <p:blipFill>
            <a:blip r:embed="rId2"/>
            <a:stretch>
              <a:fillRect/>
            </a:stretch>
          </p:blipFill>
          <p:spPr>
            <a:xfrm>
              <a:off x="139700" y="165100"/>
              <a:ext cx="11010900" cy="8051800"/>
            </a:xfrm>
            <a:prstGeom prst="rect">
              <a:avLst/>
            </a:prstGeom>
            <a:ln>
              <a:noFill/>
            </a:ln>
            <a:effectLst/>
          </p:spPr>
        </p:pic>
        <p:pic>
          <p:nvPicPr>
            <p:cNvPr id="201" name="pasted-image.png" descr="pasted-image.png"/>
            <p:cNvPicPr>
              <a:picLocks/>
            </p:cNvPicPr>
            <p:nvPr/>
          </p:nvPicPr>
          <p:blipFill>
            <a:blip r:embed="rId3"/>
            <a:stretch>
              <a:fillRect/>
            </a:stretch>
          </p:blipFill>
          <p:spPr>
            <a:xfrm>
              <a:off x="0" y="0"/>
              <a:ext cx="11290300" cy="8382000"/>
            </a:xfrm>
            <a:prstGeom prst="rect">
              <a:avLst/>
            </a:prstGeom>
            <a:effectLst/>
          </p:spPr>
        </p:pic>
      </p:grpSp>
    </p:spTree>
    <p:extLst>
      <p:ext uri="{BB962C8B-B14F-4D97-AF65-F5344CB8AC3E}">
        <p14:creationId xmlns:p14="http://schemas.microsoft.com/office/powerpoint/2010/main" val="670126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What Can We Do?"/>
          <p:cNvSpPr txBox="1">
            <a:spLocks noGrp="1"/>
          </p:cNvSpPr>
          <p:nvPr>
            <p:ph type="title"/>
          </p:nvPr>
        </p:nvSpPr>
        <p:spPr>
          <a:prstGeom prst="rect">
            <a:avLst/>
          </a:prstGeom>
        </p:spPr>
        <p:txBody>
          <a:bodyPr/>
          <a:lstStyle/>
          <a:p>
            <a:r>
              <a:rPr dirty="0"/>
              <a:t>What Can We Do?</a:t>
            </a:r>
          </a:p>
        </p:txBody>
      </p:sp>
      <p:sp>
        <p:nvSpPr>
          <p:cNvPr id="206" name="Use the concept of feature channels"/>
          <p:cNvSpPr txBox="1"/>
          <p:nvPr/>
        </p:nvSpPr>
        <p:spPr>
          <a:xfrm>
            <a:off x="2366613" y="2994825"/>
            <a:ext cx="7458773" cy="6261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3600" dirty="0"/>
              <a:t>Use the concept of feature channels</a:t>
            </a:r>
          </a:p>
        </p:txBody>
      </p:sp>
    </p:spTree>
    <p:extLst>
      <p:ext uri="{BB962C8B-B14F-4D97-AF65-F5344CB8AC3E}">
        <p14:creationId xmlns:p14="http://schemas.microsoft.com/office/powerpoint/2010/main" val="343638859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pasted-image.png"/>
          <p:cNvGrpSpPr/>
          <p:nvPr/>
        </p:nvGrpSpPr>
        <p:grpSpPr>
          <a:xfrm>
            <a:off x="2131219" y="2268141"/>
            <a:ext cx="7929563" cy="2321719"/>
            <a:chOff x="0" y="0"/>
            <a:chExt cx="11277600" cy="3302000"/>
          </a:xfrm>
        </p:grpSpPr>
        <p:pic>
          <p:nvPicPr>
            <p:cNvPr id="209" name="pasted-image.png" descr="pasted-image.png"/>
            <p:cNvPicPr>
              <a:picLocks noChangeAspect="1"/>
            </p:cNvPicPr>
            <p:nvPr/>
          </p:nvPicPr>
          <p:blipFill>
            <a:blip r:embed="rId2"/>
            <a:stretch>
              <a:fillRect/>
            </a:stretch>
          </p:blipFill>
          <p:spPr>
            <a:xfrm>
              <a:off x="139700" y="165100"/>
              <a:ext cx="10998200" cy="2971800"/>
            </a:xfrm>
            <a:prstGeom prst="rect">
              <a:avLst/>
            </a:prstGeom>
            <a:ln>
              <a:noFill/>
            </a:ln>
            <a:effectLst/>
          </p:spPr>
        </p:pic>
        <p:pic>
          <p:nvPicPr>
            <p:cNvPr id="208" name="pasted-image.png" descr="pasted-image.png"/>
            <p:cNvPicPr>
              <a:picLocks/>
            </p:cNvPicPr>
            <p:nvPr/>
          </p:nvPicPr>
          <p:blipFill>
            <a:blip r:embed="rId3"/>
            <a:stretch>
              <a:fillRect/>
            </a:stretch>
          </p:blipFill>
          <p:spPr>
            <a:xfrm>
              <a:off x="0" y="0"/>
              <a:ext cx="11277600" cy="3302000"/>
            </a:xfrm>
            <a:prstGeom prst="rect">
              <a:avLst/>
            </a:prstGeom>
            <a:effectLst/>
          </p:spPr>
        </p:pic>
      </p:grpSp>
    </p:spTree>
    <p:extLst>
      <p:ext uri="{BB962C8B-B14F-4D97-AF65-F5344CB8AC3E}">
        <p14:creationId xmlns:p14="http://schemas.microsoft.com/office/powerpoint/2010/main" val="457045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pasted-image.png"/>
          <p:cNvGrpSpPr/>
          <p:nvPr/>
        </p:nvGrpSpPr>
        <p:grpSpPr>
          <a:xfrm>
            <a:off x="1943696" y="915293"/>
            <a:ext cx="8304609" cy="5027414"/>
            <a:chOff x="0" y="0"/>
            <a:chExt cx="11811000" cy="7150100"/>
          </a:xfrm>
        </p:grpSpPr>
        <p:pic>
          <p:nvPicPr>
            <p:cNvPr id="213" name="pasted-image.png" descr="pasted-image.png"/>
            <p:cNvPicPr>
              <a:picLocks noChangeAspect="1"/>
            </p:cNvPicPr>
            <p:nvPr/>
          </p:nvPicPr>
          <p:blipFill>
            <a:blip r:embed="rId2"/>
            <a:stretch>
              <a:fillRect/>
            </a:stretch>
          </p:blipFill>
          <p:spPr>
            <a:xfrm>
              <a:off x="139700" y="165100"/>
              <a:ext cx="11531600" cy="6819900"/>
            </a:xfrm>
            <a:prstGeom prst="rect">
              <a:avLst/>
            </a:prstGeom>
            <a:ln>
              <a:noFill/>
            </a:ln>
            <a:effectLst/>
          </p:spPr>
        </p:pic>
        <p:pic>
          <p:nvPicPr>
            <p:cNvPr id="212" name="pasted-image.png" descr="pasted-image.png"/>
            <p:cNvPicPr>
              <a:picLocks/>
            </p:cNvPicPr>
            <p:nvPr/>
          </p:nvPicPr>
          <p:blipFill>
            <a:blip r:embed="rId3"/>
            <a:stretch>
              <a:fillRect/>
            </a:stretch>
          </p:blipFill>
          <p:spPr>
            <a:xfrm>
              <a:off x="0" y="0"/>
              <a:ext cx="11811000" cy="7150100"/>
            </a:xfrm>
            <a:prstGeom prst="rect">
              <a:avLst/>
            </a:prstGeom>
            <a:effectLst/>
          </p:spPr>
        </p:pic>
      </p:grpSp>
    </p:spTree>
    <p:extLst>
      <p:ext uri="{BB962C8B-B14F-4D97-AF65-F5344CB8AC3E}">
        <p14:creationId xmlns:p14="http://schemas.microsoft.com/office/powerpoint/2010/main" val="39999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akeaways for Design"/>
          <p:cNvSpPr txBox="1">
            <a:spLocks noGrp="1"/>
          </p:cNvSpPr>
          <p:nvPr>
            <p:ph type="title"/>
          </p:nvPr>
        </p:nvSpPr>
        <p:spPr>
          <a:xfrm>
            <a:off x="270933" y="2353668"/>
            <a:ext cx="11650133" cy="875964"/>
          </a:xfrm>
          <a:prstGeom prst="rect">
            <a:avLst/>
          </a:prstGeom>
        </p:spPr>
        <p:txBody>
          <a:bodyPr/>
          <a:lstStyle/>
          <a:p>
            <a:r>
              <a:rPr dirty="0"/>
              <a:t>Takeaways for Design</a:t>
            </a:r>
          </a:p>
        </p:txBody>
      </p:sp>
    </p:spTree>
    <p:extLst>
      <p:ext uri="{BB962C8B-B14F-4D97-AF65-F5344CB8AC3E}">
        <p14:creationId xmlns:p14="http://schemas.microsoft.com/office/powerpoint/2010/main" val="383615105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rivially, if you want to make something easy to find, make it different from its surroundings according to some primary visual channel…"/>
          <p:cNvSpPr txBox="1">
            <a:spLocks noGrp="1"/>
          </p:cNvSpPr>
          <p:nvPr>
            <p:ph type="body" idx="1"/>
          </p:nvPr>
        </p:nvSpPr>
        <p:spPr>
          <a:prstGeom prst="rect">
            <a:avLst/>
          </a:prstGeom>
        </p:spPr>
        <p:txBody>
          <a:bodyPr/>
          <a:lstStyle/>
          <a:p>
            <a:r>
              <a:rPr dirty="0"/>
              <a:t>Trivially, if you want to make something easy to find, make it different from its surroundings according to some primary visual channel</a:t>
            </a:r>
          </a:p>
          <a:p>
            <a:r>
              <a:rPr dirty="0"/>
              <a:t>If you wish to make several things easily searchable at the same time, use different channels</a:t>
            </a:r>
          </a:p>
          <a:p>
            <a:pPr lvl="1"/>
            <a:r>
              <a:rPr dirty="0"/>
              <a:t>E.g., plotting GDP vs. Population growth rate for countries for 4 different segments</a:t>
            </a:r>
          </a:p>
        </p:txBody>
      </p:sp>
    </p:spTree>
    <p:extLst>
      <p:ext uri="{BB962C8B-B14F-4D97-AF65-F5344CB8AC3E}">
        <p14:creationId xmlns:p14="http://schemas.microsoft.com/office/powerpoint/2010/main" val="313793390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pot ‘q’"/>
          <p:cNvSpPr txBox="1">
            <a:spLocks noGrp="1"/>
          </p:cNvSpPr>
          <p:nvPr>
            <p:ph type="title"/>
          </p:nvPr>
        </p:nvSpPr>
        <p:spPr>
          <a:prstGeom prst="rect">
            <a:avLst/>
          </a:prstGeom>
        </p:spPr>
        <p:txBody>
          <a:bodyPr/>
          <a:lstStyle/>
          <a:p>
            <a:r>
              <a:t>Spot ‘q’</a:t>
            </a:r>
          </a:p>
        </p:txBody>
      </p:sp>
      <p:grpSp>
        <p:nvGrpSpPr>
          <p:cNvPr id="132" name="pasted-image.png"/>
          <p:cNvGrpSpPr/>
          <p:nvPr/>
        </p:nvGrpSpPr>
        <p:grpSpPr>
          <a:xfrm>
            <a:off x="1957090" y="2460129"/>
            <a:ext cx="8277820" cy="1937742"/>
            <a:chOff x="0" y="0"/>
            <a:chExt cx="11772900" cy="2755900"/>
          </a:xfrm>
        </p:grpSpPr>
        <p:pic>
          <p:nvPicPr>
            <p:cNvPr id="131" name="pasted-image.png" descr="pasted-image.png"/>
            <p:cNvPicPr>
              <a:picLocks noChangeAspect="1"/>
            </p:cNvPicPr>
            <p:nvPr/>
          </p:nvPicPr>
          <p:blipFill>
            <a:blip r:embed="rId2"/>
            <a:stretch>
              <a:fillRect/>
            </a:stretch>
          </p:blipFill>
          <p:spPr>
            <a:xfrm>
              <a:off x="139700" y="165100"/>
              <a:ext cx="11493500" cy="2425700"/>
            </a:xfrm>
            <a:prstGeom prst="rect">
              <a:avLst/>
            </a:prstGeom>
            <a:ln>
              <a:noFill/>
            </a:ln>
            <a:effectLst/>
          </p:spPr>
        </p:pic>
        <p:pic>
          <p:nvPicPr>
            <p:cNvPr id="130" name="pasted-image.png" descr="pasted-image.png"/>
            <p:cNvPicPr>
              <a:picLocks/>
            </p:cNvPicPr>
            <p:nvPr/>
          </p:nvPicPr>
          <p:blipFill>
            <a:blip r:embed="rId3"/>
            <a:stretch>
              <a:fillRect/>
            </a:stretch>
          </p:blipFill>
          <p:spPr>
            <a:xfrm>
              <a:off x="0" y="0"/>
              <a:ext cx="11772900" cy="2755900"/>
            </a:xfrm>
            <a:prstGeom prst="rect">
              <a:avLst/>
            </a:prstGeom>
            <a:effectLst/>
          </p:spPr>
        </p:pic>
      </p:grpSp>
    </p:spTree>
    <p:extLst>
      <p:ext uri="{BB962C8B-B14F-4D97-AF65-F5344CB8AC3E}">
        <p14:creationId xmlns:p14="http://schemas.microsoft.com/office/powerpoint/2010/main" val="356881962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pasted-image.png"/>
          <p:cNvGrpSpPr/>
          <p:nvPr/>
        </p:nvGrpSpPr>
        <p:grpSpPr>
          <a:xfrm>
            <a:off x="2827734" y="991673"/>
            <a:ext cx="6536531" cy="4393406"/>
            <a:chOff x="0" y="0"/>
            <a:chExt cx="9296400" cy="6248400"/>
          </a:xfrm>
        </p:grpSpPr>
        <p:pic>
          <p:nvPicPr>
            <p:cNvPr id="221" name="pasted-image.png" descr="pasted-image.png"/>
            <p:cNvPicPr>
              <a:picLocks noChangeAspect="1"/>
            </p:cNvPicPr>
            <p:nvPr/>
          </p:nvPicPr>
          <p:blipFill>
            <a:blip r:embed="rId2"/>
            <a:stretch>
              <a:fillRect/>
            </a:stretch>
          </p:blipFill>
          <p:spPr>
            <a:xfrm>
              <a:off x="139700" y="165100"/>
              <a:ext cx="9017000" cy="5918200"/>
            </a:xfrm>
            <a:prstGeom prst="rect">
              <a:avLst/>
            </a:prstGeom>
            <a:ln>
              <a:noFill/>
            </a:ln>
            <a:effectLst/>
          </p:spPr>
        </p:pic>
        <p:pic>
          <p:nvPicPr>
            <p:cNvPr id="220" name="pasted-image.png" descr="pasted-image.png"/>
            <p:cNvPicPr>
              <a:picLocks/>
            </p:cNvPicPr>
            <p:nvPr/>
          </p:nvPicPr>
          <p:blipFill>
            <a:blip r:embed="rId3"/>
            <a:stretch>
              <a:fillRect/>
            </a:stretch>
          </p:blipFill>
          <p:spPr>
            <a:xfrm>
              <a:off x="0" y="0"/>
              <a:ext cx="9296400" cy="6248400"/>
            </a:xfrm>
            <a:prstGeom prst="rect">
              <a:avLst/>
            </a:prstGeom>
            <a:effectLst/>
          </p:spPr>
        </p:pic>
      </p:grpSp>
      <p:sp>
        <p:nvSpPr>
          <p:cNvPr id="223" name="What else can you do?"/>
          <p:cNvSpPr txBox="1"/>
          <p:nvPr/>
        </p:nvSpPr>
        <p:spPr>
          <a:xfrm>
            <a:off x="4420826" y="5481350"/>
            <a:ext cx="3730188" cy="50302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2800" dirty="0"/>
              <a:t>What else can you do?</a:t>
            </a:r>
          </a:p>
        </p:txBody>
      </p:sp>
    </p:spTree>
    <p:extLst>
      <p:ext uri="{BB962C8B-B14F-4D97-AF65-F5344CB8AC3E}">
        <p14:creationId xmlns:p14="http://schemas.microsoft.com/office/powerpoint/2010/main" val="382196238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500" fill="hold"/>
                                        <p:tgtEl>
                                          <p:spTgt spid="223"/>
                                        </p:tgtEl>
                                        <p:attrNameLst>
                                          <p:attrName>ppt_x</p:attrName>
                                        </p:attrNameLst>
                                      </p:cBhvr>
                                      <p:tavLst>
                                        <p:tav tm="0">
                                          <p:val>
                                            <p:strVal val="0-#ppt_w/2"/>
                                          </p:val>
                                        </p:tav>
                                        <p:tav tm="100000">
                                          <p:val>
                                            <p:strVal val="#ppt_x"/>
                                          </p:val>
                                        </p:tav>
                                      </p:tavLst>
                                    </p:anim>
                                    <p:anim calcmode="lin" valueType="num">
                                      <p:cBhvr>
                                        <p:cTn id="8" dur="500" fill="hold"/>
                                        <p:tgtEl>
                                          <p:spTgt spid="2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It is a challenge to create a design having more than 2 or 3 symbols so that each one will support rapid pop-out searching…"/>
          <p:cNvSpPr txBox="1">
            <a:spLocks noGrp="1"/>
          </p:cNvSpPr>
          <p:nvPr>
            <p:ph type="body" idx="1"/>
          </p:nvPr>
        </p:nvSpPr>
        <p:spPr>
          <a:prstGeom prst="rect">
            <a:avLst/>
          </a:prstGeom>
        </p:spPr>
        <p:txBody>
          <a:bodyPr/>
          <a:lstStyle/>
          <a:p>
            <a:r>
              <a:t>It is a challenge to create a design having more than 2 or 3 symbols so that each one will support rapid pop-out searching</a:t>
            </a:r>
          </a:p>
          <a:p>
            <a:pPr lvl="1"/>
            <a:r>
              <a:t>Creating a display containing more than 8 to 10 independently searchable symbols is probably impossible simply because there are not enough channels available</a:t>
            </a:r>
          </a:p>
          <a:p>
            <a:r>
              <a:t>There is an inherent tradeoff between stylistic consistency and over-all clarity that every designer must come to terms with</a:t>
            </a:r>
          </a:p>
        </p:txBody>
      </p:sp>
    </p:spTree>
    <p:extLst>
      <p:ext uri="{BB962C8B-B14F-4D97-AF65-F5344CB8AC3E}">
        <p14:creationId xmlns:p14="http://schemas.microsoft.com/office/powerpoint/2010/main" val="309858254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Many kinds of visibility enhancements are not symmetric…"/>
          <p:cNvSpPr txBox="1">
            <a:spLocks noGrp="1"/>
          </p:cNvSpPr>
          <p:nvPr>
            <p:ph type="body" idx="1"/>
          </p:nvPr>
        </p:nvSpPr>
        <p:spPr>
          <a:prstGeom prst="rect">
            <a:avLst/>
          </a:prstGeom>
        </p:spPr>
        <p:txBody>
          <a:bodyPr/>
          <a:lstStyle/>
          <a:p>
            <a:r>
              <a:t>Many kinds of visibility enhancements are not symmetric</a:t>
            </a:r>
          </a:p>
          <a:p>
            <a:pPr lvl="1"/>
            <a:r>
              <a:t>Increasing the size of a symbol will result in something that is more distinctive than a corresponding decrease in size</a:t>
            </a:r>
          </a:p>
          <a:p>
            <a:pPr lvl="1"/>
            <a:r>
              <a:t>An increase in contrast will be more distinctive than a decrease in contrast</a:t>
            </a:r>
          </a:p>
          <a:p>
            <a:pPr lvl="1"/>
            <a:r>
              <a:t>Adding an extra part to a symbol is more distinctive than taking a part away</a:t>
            </a:r>
          </a:p>
        </p:txBody>
      </p:sp>
    </p:spTree>
    <p:extLst>
      <p:ext uri="{BB962C8B-B14F-4D97-AF65-F5344CB8AC3E}">
        <p14:creationId xmlns:p14="http://schemas.microsoft.com/office/powerpoint/2010/main" val="253367159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2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pasted-image.png"/>
          <p:cNvGrpSpPr/>
          <p:nvPr/>
        </p:nvGrpSpPr>
        <p:grpSpPr>
          <a:xfrm>
            <a:off x="2059781" y="1557613"/>
            <a:ext cx="3691858" cy="3742774"/>
            <a:chOff x="0" y="0"/>
            <a:chExt cx="5250641" cy="5323055"/>
          </a:xfrm>
        </p:grpSpPr>
        <p:pic>
          <p:nvPicPr>
            <p:cNvPr id="230" name="pasted-image.png" descr="pasted-image.png"/>
            <p:cNvPicPr>
              <a:picLocks noChangeAspect="1"/>
            </p:cNvPicPr>
            <p:nvPr/>
          </p:nvPicPr>
          <p:blipFill>
            <a:blip r:embed="rId2"/>
            <a:stretch>
              <a:fillRect/>
            </a:stretch>
          </p:blipFill>
          <p:spPr>
            <a:xfrm>
              <a:off x="139700" y="165100"/>
              <a:ext cx="4971242" cy="4992856"/>
            </a:xfrm>
            <a:prstGeom prst="rect">
              <a:avLst/>
            </a:prstGeom>
            <a:ln>
              <a:noFill/>
            </a:ln>
            <a:effectLst/>
          </p:spPr>
        </p:pic>
        <p:pic>
          <p:nvPicPr>
            <p:cNvPr id="229" name="pasted-image.png" descr="pasted-image.png"/>
            <p:cNvPicPr>
              <a:picLocks/>
            </p:cNvPicPr>
            <p:nvPr/>
          </p:nvPicPr>
          <p:blipFill>
            <a:blip r:embed="rId3"/>
            <a:stretch>
              <a:fillRect/>
            </a:stretch>
          </p:blipFill>
          <p:spPr>
            <a:xfrm>
              <a:off x="0" y="0"/>
              <a:ext cx="5250642" cy="5323056"/>
            </a:xfrm>
            <a:prstGeom prst="rect">
              <a:avLst/>
            </a:prstGeom>
            <a:effectLst/>
          </p:spPr>
        </p:pic>
      </p:grpSp>
      <p:grpSp>
        <p:nvGrpSpPr>
          <p:cNvPr id="234" name="pasted-image.png"/>
          <p:cNvGrpSpPr/>
          <p:nvPr/>
        </p:nvGrpSpPr>
        <p:grpSpPr>
          <a:xfrm>
            <a:off x="6490138" y="1557613"/>
            <a:ext cx="3731378" cy="3742774"/>
            <a:chOff x="0" y="0"/>
            <a:chExt cx="5306848" cy="5323055"/>
          </a:xfrm>
        </p:grpSpPr>
        <p:pic>
          <p:nvPicPr>
            <p:cNvPr id="233" name="pasted-image.png" descr="pasted-image.png"/>
            <p:cNvPicPr>
              <a:picLocks noChangeAspect="1"/>
            </p:cNvPicPr>
            <p:nvPr/>
          </p:nvPicPr>
          <p:blipFill>
            <a:blip r:embed="rId4"/>
            <a:stretch>
              <a:fillRect/>
            </a:stretch>
          </p:blipFill>
          <p:spPr>
            <a:xfrm>
              <a:off x="139700" y="165100"/>
              <a:ext cx="5027449" cy="4992856"/>
            </a:xfrm>
            <a:prstGeom prst="rect">
              <a:avLst/>
            </a:prstGeom>
            <a:ln>
              <a:noFill/>
            </a:ln>
            <a:effectLst/>
          </p:spPr>
        </p:pic>
        <p:pic>
          <p:nvPicPr>
            <p:cNvPr id="232" name="pasted-image.png" descr="pasted-image.png"/>
            <p:cNvPicPr>
              <a:picLocks/>
            </p:cNvPicPr>
            <p:nvPr/>
          </p:nvPicPr>
          <p:blipFill>
            <a:blip r:embed="rId5"/>
            <a:stretch>
              <a:fillRect/>
            </a:stretch>
          </p:blipFill>
          <p:spPr>
            <a:xfrm>
              <a:off x="0" y="0"/>
              <a:ext cx="5306849" cy="5323056"/>
            </a:xfrm>
            <a:prstGeom prst="rect">
              <a:avLst/>
            </a:prstGeom>
            <a:effectLst/>
          </p:spPr>
        </p:pic>
      </p:grpSp>
    </p:spTree>
    <p:extLst>
      <p:ext uri="{BB962C8B-B14F-4D97-AF65-F5344CB8AC3E}">
        <p14:creationId xmlns:p14="http://schemas.microsoft.com/office/powerpoint/2010/main" val="423208907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5" presetClass="entr" presetSubtype="8" fill="hold" grpId="0" nodeType="clickEffect">
                                  <p:stCondLst>
                                    <p:cond delay="0"/>
                                  </p:stCondLst>
                                  <p:iterate>
                                    <p:tmAbs val="0"/>
                                  </p:iterate>
                                  <p:childTnLst>
                                    <p:set>
                                      <p:cBhvr>
                                        <p:cTn id="6" fill="hold"/>
                                        <p:tgtEl>
                                          <p:spTgt spid="234"/>
                                        </p:tgtEl>
                                        <p:attrNameLst>
                                          <p:attrName>style.visibility</p:attrName>
                                        </p:attrNameLst>
                                      </p:cBhvr>
                                      <p:to>
                                        <p:strVal val="visible"/>
                                      </p:to>
                                    </p:set>
                                    <p:anim calcmode="lin" valueType="num">
                                      <p:cBhvr>
                                        <p:cTn id="7" dur="1500" fill="hold"/>
                                        <p:tgtEl>
                                          <p:spTgt spid="234"/>
                                        </p:tgtEl>
                                        <p:attrNameLst>
                                          <p:attrName>ppt_w</p:attrName>
                                        </p:attrNameLst>
                                      </p:cBhvr>
                                      <p:tavLst>
                                        <p:tav tm="0">
                                          <p:val>
                                            <p:fltVal val="0"/>
                                          </p:val>
                                        </p:tav>
                                        <p:tav tm="100000">
                                          <p:val>
                                            <p:strVal val="#ppt_w"/>
                                          </p:val>
                                        </p:tav>
                                      </p:tavLst>
                                    </p:anim>
                                    <p:anim calcmode="lin" valueType="num">
                                      <p:cBhvr>
                                        <p:cTn id="8" dur="1500" fill="hold"/>
                                        <p:tgtEl>
                                          <p:spTgt spid="234"/>
                                        </p:tgtEl>
                                        <p:attrNameLst>
                                          <p:attrName>ppt_h</p:attrName>
                                        </p:attrNameLst>
                                      </p:cBhvr>
                                      <p:tavLst>
                                        <p:tav tm="0">
                                          <p:val>
                                            <p:fltVal val="0"/>
                                          </p:val>
                                        </p:tav>
                                        <p:tav tm="100000">
                                          <p:val>
                                            <p:strVal val="#ppt_h"/>
                                          </p:val>
                                        </p:tav>
                                      </p:tavLst>
                                    </p:anim>
                                    <p:anim calcmode="lin" valueType="num">
                                      <p:cBhvr>
                                        <p:cTn id="9" dur="1500" fill="hold"/>
                                        <p:tgtEl>
                                          <p:spTgt spid="234"/>
                                        </p:tgtEl>
                                        <p:attrNameLst>
                                          <p:attrName>ppt_x</p:attrName>
                                        </p:attrNameLst>
                                      </p:cBhvr>
                                      <p:tavLst>
                                        <p:tav tm="0" fmla="#ppt_x+(cos(-2*pi*(1-$))*-#ppt_x-sin(-2*pi*(1-$))*(1-#ppt_y))*(1-$)">
                                          <p:val>
                                            <p:fltVal val="0"/>
                                          </p:val>
                                        </p:tav>
                                        <p:tav tm="100000">
                                          <p:val>
                                            <p:fltVal val="1"/>
                                          </p:val>
                                        </p:tav>
                                      </p:tavLst>
                                    </p:anim>
                                    <p:anim calcmode="lin" valueType="num">
                                      <p:cBhvr>
                                        <p:cTn id="10" dur="1500" fill="hold"/>
                                        <p:tgtEl>
                                          <p:spTgt spid="23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Motion is a powerful tool to generate an orienting response…"/>
          <p:cNvSpPr txBox="1">
            <a:spLocks noGrp="1"/>
          </p:cNvSpPr>
          <p:nvPr>
            <p:ph type="body" idx="1"/>
          </p:nvPr>
        </p:nvSpPr>
        <p:spPr>
          <a:prstGeom prst="rect">
            <a:avLst/>
          </a:prstGeom>
        </p:spPr>
        <p:txBody>
          <a:bodyPr/>
          <a:lstStyle/>
          <a:p>
            <a:r>
              <a:t>Motion is a powerful tool to generate an </a:t>
            </a:r>
            <a:r>
              <a:rPr i="1">
                <a:latin typeface="Helvetica"/>
                <a:ea typeface="Helvetica"/>
                <a:cs typeface="Helvetica"/>
                <a:sym typeface="Helvetica"/>
              </a:rPr>
              <a:t>orienting response</a:t>
            </a:r>
          </a:p>
          <a:p>
            <a:pPr lvl="1"/>
            <a:r>
              <a:t>The things that most powerfully elicit the orienting response are not simply things that move, but things that emerge into the visual ﬁeld</a:t>
            </a:r>
          </a:p>
        </p:txBody>
      </p:sp>
      <p:sp>
        <p:nvSpPr>
          <p:cNvPr id="237" name="Callout"/>
          <p:cNvSpPr/>
          <p:nvPr/>
        </p:nvSpPr>
        <p:spPr>
          <a:xfrm flipV="1">
            <a:off x="4584357" y="2132800"/>
            <a:ext cx="4572294" cy="2455997"/>
          </a:xfrm>
          <a:custGeom>
            <a:avLst/>
            <a:gdLst/>
            <a:ahLst/>
            <a:cxnLst>
              <a:cxn ang="0">
                <a:pos x="wd2" y="hd2"/>
              </a:cxn>
              <a:cxn ang="5400000">
                <a:pos x="wd2" y="hd2"/>
              </a:cxn>
              <a:cxn ang="10800000">
                <a:pos x="wd2" y="hd2"/>
              </a:cxn>
              <a:cxn ang="16200000">
                <a:pos x="wd2" y="hd2"/>
              </a:cxn>
            </a:cxnLst>
            <a:rect l="0" t="0" r="r" b="b"/>
            <a:pathLst>
              <a:path w="21600" h="21600" extrusionOk="0">
                <a:moveTo>
                  <a:pt x="427" y="0"/>
                </a:moveTo>
                <a:cubicBezTo>
                  <a:pt x="191" y="0"/>
                  <a:pt x="0" y="681"/>
                  <a:pt x="0" y="1522"/>
                </a:cubicBezTo>
                <a:lnTo>
                  <a:pt x="0" y="12226"/>
                </a:lnTo>
                <a:cubicBezTo>
                  <a:pt x="0" y="13067"/>
                  <a:pt x="191" y="13747"/>
                  <a:pt x="427" y="13747"/>
                </a:cubicBezTo>
                <a:lnTo>
                  <a:pt x="17030" y="13747"/>
                </a:lnTo>
                <a:lnTo>
                  <a:pt x="21600" y="21600"/>
                </a:lnTo>
                <a:lnTo>
                  <a:pt x="17538" y="11470"/>
                </a:lnTo>
                <a:lnTo>
                  <a:pt x="17538" y="1522"/>
                </a:lnTo>
                <a:cubicBezTo>
                  <a:pt x="17538" y="681"/>
                  <a:pt x="17346" y="0"/>
                  <a:pt x="17110" y="0"/>
                </a:cubicBezTo>
                <a:lnTo>
                  <a:pt x="427" y="0"/>
                </a:lnTo>
                <a:close/>
              </a:path>
            </a:pathLst>
          </a:custGeom>
          <a:solidFill>
            <a:schemeClr val="bg1">
              <a:lumMod val="75000"/>
              <a:alpha val="53000"/>
            </a:schemeClr>
          </a:solidFill>
          <a:ln w="12700">
            <a:miter lim="400000"/>
          </a:ln>
        </p:spPr>
        <p:txBody>
          <a:bodyPr lIns="35719" tIns="35719" rIns="35719" bIns="35719" anchor="ctr"/>
          <a:lstStyle/>
          <a:p>
            <a:pPr>
              <a:defRPr sz="2600"/>
            </a:pPr>
            <a:endParaRPr sz="1828"/>
          </a:p>
        </p:txBody>
      </p:sp>
      <p:sp>
        <p:nvSpPr>
          <p:cNvPr id="238" name="is an organism's immediate response to a change in its environment, when that change is not sudden enough to elicit the startle reflex"/>
          <p:cNvSpPr txBox="1"/>
          <p:nvPr/>
        </p:nvSpPr>
        <p:spPr>
          <a:xfrm>
            <a:off x="4719229" y="3124540"/>
            <a:ext cx="3312663" cy="1370248"/>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2400"/>
            </a:lvl1pPr>
          </a:lstStyle>
          <a:p>
            <a:r>
              <a:rPr sz="1687" dirty="0"/>
              <a:t>is an organism's immediate response to a change in its environment, when that change is not sudden enough to elicit the startle reflex</a:t>
            </a:r>
          </a:p>
        </p:txBody>
      </p:sp>
    </p:spTree>
    <p:extLst>
      <p:ext uri="{BB962C8B-B14F-4D97-AF65-F5344CB8AC3E}">
        <p14:creationId xmlns:p14="http://schemas.microsoft.com/office/powerpoint/2010/main" val="32339977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fill="hold"/>
                                        <p:tgtEl>
                                          <p:spTgt spid="2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build="p" bldLvl="5" animBg="1" advAuto="0"/>
      <p:bldP spid="237" grpId="0" animBg="1" advAuto="0"/>
      <p:bldP spid="238"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youve got mail.gif" descr="youve got mail.gif"/>
          <p:cNvPicPr>
            <a:picLocks/>
          </p:cNvPicPr>
          <p:nvPr/>
        </p:nvPicPr>
        <p:blipFill>
          <a:blip r:embed="rId2"/>
          <a:stretch>
            <a:fillRect/>
          </a:stretch>
        </p:blipFill>
        <p:spPr>
          <a:xfrm>
            <a:off x="3586165" y="2223492"/>
            <a:ext cx="4286251" cy="2411016"/>
          </a:xfrm>
          <a:prstGeom prst="rect">
            <a:avLst/>
          </a:prstGeom>
        </p:spPr>
      </p:pic>
    </p:spTree>
    <p:extLst>
      <p:ext uri="{BB962C8B-B14F-4D97-AF65-F5344CB8AC3E}">
        <p14:creationId xmlns:p14="http://schemas.microsoft.com/office/powerpoint/2010/main" val="3712897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Why ps were so much easier to spot than qs?"/>
          <p:cNvSpPr txBox="1">
            <a:spLocks noGrp="1"/>
          </p:cNvSpPr>
          <p:nvPr>
            <p:ph type="body" idx="14"/>
          </p:nvPr>
        </p:nvSpPr>
        <p:spPr>
          <a:prstGeom prst="rect">
            <a:avLst/>
          </a:prstGeom>
        </p:spPr>
        <p:txBody>
          <a:bodyPr/>
          <a:lstStyle/>
          <a:p>
            <a:r>
              <a:t>Why ps were so much easier to spot than qs?</a:t>
            </a:r>
          </a:p>
        </p:txBody>
      </p:sp>
    </p:spTree>
    <p:extLst>
      <p:ext uri="{BB962C8B-B14F-4D97-AF65-F5344CB8AC3E}">
        <p14:creationId xmlns:p14="http://schemas.microsoft.com/office/powerpoint/2010/main" val="34667491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pasted-image.png"/>
          <p:cNvGrpSpPr/>
          <p:nvPr/>
        </p:nvGrpSpPr>
        <p:grpSpPr>
          <a:xfrm>
            <a:off x="108259" y="626165"/>
            <a:ext cx="5495167" cy="5466521"/>
            <a:chOff x="0" y="0"/>
            <a:chExt cx="9431842" cy="9663209"/>
          </a:xfrm>
        </p:grpSpPr>
        <p:pic>
          <p:nvPicPr>
            <p:cNvPr id="137" name="pasted-image.png" descr="pasted-image.png"/>
            <p:cNvPicPr>
              <a:picLocks noChangeAspect="1"/>
            </p:cNvPicPr>
            <p:nvPr/>
          </p:nvPicPr>
          <p:blipFill>
            <a:blip r:embed="rId2"/>
            <a:stretch>
              <a:fillRect/>
            </a:stretch>
          </p:blipFill>
          <p:spPr>
            <a:xfrm>
              <a:off x="139700" y="165100"/>
              <a:ext cx="9152443" cy="9333010"/>
            </a:xfrm>
            <a:prstGeom prst="rect">
              <a:avLst/>
            </a:prstGeom>
            <a:ln>
              <a:noFill/>
            </a:ln>
            <a:effectLst/>
          </p:spPr>
        </p:pic>
        <p:pic>
          <p:nvPicPr>
            <p:cNvPr id="136" name="pasted-image.png" descr="pasted-image.png"/>
            <p:cNvPicPr>
              <a:picLocks/>
            </p:cNvPicPr>
            <p:nvPr/>
          </p:nvPicPr>
          <p:blipFill>
            <a:blip r:embed="rId3"/>
            <a:stretch>
              <a:fillRect/>
            </a:stretch>
          </p:blipFill>
          <p:spPr>
            <a:xfrm>
              <a:off x="0" y="0"/>
              <a:ext cx="9431843" cy="9663210"/>
            </a:xfrm>
            <a:prstGeom prst="rect">
              <a:avLst/>
            </a:prstGeom>
            <a:effectLst/>
          </p:spPr>
        </p:pic>
      </p:grpSp>
      <p:sp>
        <p:nvSpPr>
          <p:cNvPr id="139" name="In the primary visual cortex billions of neurons process the entire image, providing the elements of form, color, texture, stereoscopic depth, and motion all at once."/>
          <p:cNvSpPr txBox="1"/>
          <p:nvPr/>
        </p:nvSpPr>
        <p:spPr>
          <a:xfrm>
            <a:off x="6240873" y="2100270"/>
            <a:ext cx="5366547" cy="2657459"/>
          </a:xfrm>
          <a:prstGeom prst="rect">
            <a:avLst/>
          </a:prstGeom>
          <a:noFill/>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r>
              <a:rPr sz="2800" dirty="0"/>
              <a:t>In the primary visual cortex billions of neurons process the entire image, providing the elements of form, color, texture, stereoscopic depth, and motion all at once.</a:t>
            </a:r>
          </a:p>
        </p:txBody>
      </p:sp>
    </p:spTree>
    <p:extLst>
      <p:ext uri="{BB962C8B-B14F-4D97-AF65-F5344CB8AC3E}">
        <p14:creationId xmlns:p14="http://schemas.microsoft.com/office/powerpoint/2010/main" val="43993903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at Pops Out?"/>
          <p:cNvSpPr txBox="1">
            <a:spLocks noGrp="1"/>
          </p:cNvSpPr>
          <p:nvPr>
            <p:ph type="title"/>
          </p:nvPr>
        </p:nvSpPr>
        <p:spPr>
          <a:xfrm>
            <a:off x="270933" y="2729475"/>
            <a:ext cx="11650133" cy="875964"/>
          </a:xfrm>
          <a:prstGeom prst="rect">
            <a:avLst/>
          </a:prstGeom>
        </p:spPr>
        <p:txBody>
          <a:bodyPr/>
          <a:lstStyle/>
          <a:p>
            <a:r>
              <a:rPr dirty="0"/>
              <a:t>What Pops Out?</a:t>
            </a:r>
          </a:p>
        </p:txBody>
      </p:sp>
    </p:spTree>
    <p:extLst>
      <p:ext uri="{BB962C8B-B14F-4D97-AF65-F5344CB8AC3E}">
        <p14:creationId xmlns:p14="http://schemas.microsoft.com/office/powerpoint/2010/main" val="23530045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pasted-image.png"/>
          <p:cNvGrpSpPr/>
          <p:nvPr/>
        </p:nvGrpSpPr>
        <p:grpSpPr>
          <a:xfrm>
            <a:off x="3033359" y="580768"/>
            <a:ext cx="6506058" cy="5933947"/>
            <a:chOff x="0" y="0"/>
            <a:chExt cx="10820401" cy="9550400"/>
          </a:xfrm>
        </p:grpSpPr>
        <p:pic>
          <p:nvPicPr>
            <p:cNvPr id="144" name="pasted-image.png" descr="pasted-image.png"/>
            <p:cNvPicPr>
              <a:picLocks noChangeAspect="1"/>
            </p:cNvPicPr>
            <p:nvPr/>
          </p:nvPicPr>
          <p:blipFill>
            <a:blip r:embed="rId2"/>
            <a:stretch>
              <a:fillRect/>
            </a:stretch>
          </p:blipFill>
          <p:spPr>
            <a:xfrm>
              <a:off x="139700" y="165100"/>
              <a:ext cx="10541000" cy="9220200"/>
            </a:xfrm>
            <a:prstGeom prst="rect">
              <a:avLst/>
            </a:prstGeom>
            <a:ln>
              <a:noFill/>
            </a:ln>
            <a:effectLst/>
          </p:spPr>
        </p:pic>
        <p:pic>
          <p:nvPicPr>
            <p:cNvPr id="143" name="pasted-image.png" descr="pasted-image.png"/>
            <p:cNvPicPr>
              <a:picLocks/>
            </p:cNvPicPr>
            <p:nvPr/>
          </p:nvPicPr>
          <p:blipFill>
            <a:blip r:embed="rId3"/>
            <a:stretch>
              <a:fillRect/>
            </a:stretch>
          </p:blipFill>
          <p:spPr>
            <a:xfrm>
              <a:off x="0" y="0"/>
              <a:ext cx="10820401" cy="9550400"/>
            </a:xfrm>
            <a:prstGeom prst="rect">
              <a:avLst/>
            </a:prstGeom>
            <a:effectLst/>
          </p:spPr>
        </p:pic>
      </p:grpSp>
    </p:spTree>
    <p:extLst>
      <p:ext uri="{BB962C8B-B14F-4D97-AF65-F5344CB8AC3E}">
        <p14:creationId xmlns:p14="http://schemas.microsoft.com/office/powerpoint/2010/main" val="19652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scillating dots.gif" descr="Oscillating dots.gif"/>
          <p:cNvPicPr>
            <a:picLocks/>
          </p:cNvPicPr>
          <p:nvPr/>
        </p:nvPicPr>
        <p:blipFill>
          <a:blip r:embed="rId2"/>
          <a:stretch>
            <a:fillRect/>
          </a:stretch>
        </p:blipFill>
        <p:spPr>
          <a:xfrm>
            <a:off x="3568276" y="1849173"/>
            <a:ext cx="5055449" cy="3159655"/>
          </a:xfrm>
          <a:prstGeom prst="rect">
            <a:avLst/>
          </a:prstGeom>
          <a:ln w="12700">
            <a:miter lim="400000"/>
          </a:ln>
          <a:effectLst>
            <a:outerShdw blurRad="76200" dist="50800" dir="3180000" rotWithShape="0">
              <a:srgbClr val="000000">
                <a:alpha val="50000"/>
              </a:srgbClr>
            </a:outerShdw>
          </a:effectLst>
        </p:spPr>
      </p:pic>
    </p:spTree>
    <p:extLst>
      <p:ext uri="{BB962C8B-B14F-4D97-AF65-F5344CB8AC3E}">
        <p14:creationId xmlns:p14="http://schemas.microsoft.com/office/powerpoint/2010/main" val="2977497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he strongest pop-out effects occur when…"/>
          <p:cNvSpPr txBox="1">
            <a:spLocks noGrp="1"/>
          </p:cNvSpPr>
          <p:nvPr>
            <p:ph type="body" idx="1"/>
          </p:nvPr>
        </p:nvSpPr>
        <p:spPr>
          <a:prstGeom prst="rect">
            <a:avLst/>
          </a:prstGeom>
        </p:spPr>
        <p:txBody>
          <a:bodyPr/>
          <a:lstStyle/>
          <a:p>
            <a:r>
              <a:t>The strongest pop-out effects occur when</a:t>
            </a:r>
          </a:p>
          <a:p>
            <a:pPr lvl="1"/>
            <a:r>
              <a:t>A single target object differs in some feature from all other objects and</a:t>
            </a:r>
          </a:p>
          <a:p>
            <a:pPr lvl="1"/>
            <a:r>
              <a:t>Where all the other objects are identical, or at least very similar to one another.</a:t>
            </a:r>
          </a:p>
          <a:p>
            <a:r>
              <a:t>The degree of feature-level contrast between an object and its surroundings makes it distinct</a:t>
            </a:r>
          </a:p>
        </p:txBody>
      </p:sp>
    </p:spTree>
    <p:extLst>
      <p:ext uri="{BB962C8B-B14F-4D97-AF65-F5344CB8AC3E}">
        <p14:creationId xmlns:p14="http://schemas.microsoft.com/office/powerpoint/2010/main" val="201454793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4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uild="p" bldLvl="5" animBg="1" advAuto="0"/>
    </p:bldLst>
  </p:timing>
</p:sld>
</file>

<file path=ppt/theme/theme1.xml><?xml version="1.0" encoding="utf-8"?>
<a:theme xmlns:a="http://schemas.openxmlformats.org/drawingml/2006/main" name="Office Theme">
  <a:themeElements>
    <a:clrScheme name="UTSA">
      <a:dk1>
        <a:srgbClr val="002244"/>
      </a:dk1>
      <a:lt1>
        <a:sysClr val="window" lastClr="FFFFFF"/>
      </a:lt1>
      <a:dk2>
        <a:srgbClr val="002244"/>
      </a:dk2>
      <a:lt2>
        <a:srgbClr val="D5D2CA"/>
      </a:lt2>
      <a:accent1>
        <a:srgbClr val="F26000"/>
      </a:accent1>
      <a:accent2>
        <a:srgbClr val="F3EC7A"/>
      </a:accent2>
      <a:accent3>
        <a:srgbClr val="A4B7B8"/>
      </a:accent3>
      <a:accent4>
        <a:srgbClr val="ABC785"/>
      </a:accent4>
      <a:accent5>
        <a:srgbClr val="156570"/>
      </a:accent5>
      <a:accent6>
        <a:srgbClr val="9DBCB0"/>
      </a:accent6>
      <a:hlink>
        <a:srgbClr val="F26000"/>
      </a:hlink>
      <a:folHlink>
        <a:srgbClr val="F2A26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_EE_presentation-template_16x9" id="{B209C7E5-1E29-8B4C-A384-543E3232ACD4}" vid="{B9B3796D-C13A-B54B-80F6-507B7843C3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9e08ca3d-02e5-49e5-ac3f-ddf65e9d53cb">NYC5UXAAA45M-5-55</_dlc_DocId>
    <_dlc_DocIdUrl xmlns="9e08ca3d-02e5-49e5-ac3f-ddf65e9d53cb">
      <Url>https://utsacloud.sharepoint.com/sites/vper/branding/_layouts/15/DocIdRedir.aspx?ID=NYC5UXAAA45M-5-55</Url>
      <Description>NYC5UXAAA45M-5-55</Description>
    </_dlc_DocIdUrl>
    <SharedWithUsers xmlns="ea33289b-e463-45d0-b152-6ca9771e771e">
      <UserInfo>
        <DisplayName>Kevin McCollom</DisplayName>
        <AccountId>297</AccountId>
        <AccountType/>
      </UserInfo>
      <UserInfo>
        <DisplayName>Deborah Silliman</DisplayName>
        <AccountId>516</AccountId>
        <AccountType/>
      </UserInfo>
      <UserInfo>
        <DisplayName>Kayla Larsen</DisplayName>
        <AccountId>669</AccountId>
        <AccountType/>
      </UserInfo>
      <UserInfo>
        <DisplayName>Oyinkansola Adeoye</DisplayName>
        <AccountId>1196</AccountId>
        <AccountType/>
      </UserInfo>
      <UserInfo>
        <DisplayName>Cerise Edmonds</DisplayName>
        <AccountId>732</AccountId>
        <AccountType/>
      </UserInfo>
      <UserInfo>
        <DisplayName>Raitza Garcia</DisplayName>
        <AccountId>1478</AccountId>
        <AccountType/>
      </UserInfo>
      <UserInfo>
        <DisplayName>Liliana Gomez</DisplayName>
        <AccountId>201</AccountId>
        <AccountType/>
      </UserInfo>
      <UserInfo>
        <DisplayName>Rebecca Palomo</DisplayName>
        <AccountId>2020</AccountId>
        <AccountType/>
      </UserInfo>
      <UserInfo>
        <DisplayName>Herbert Ganey</DisplayName>
        <AccountId>2047</AccountId>
        <AccountType/>
      </UserInfo>
      <UserInfo>
        <DisplayName>Biran Jallow</DisplayName>
        <AccountId>2242</AccountId>
        <AccountType/>
      </UserInfo>
      <UserInfo>
        <DisplayName>Jennifer Evetts</DisplayName>
        <AccountId>2244</AccountId>
        <AccountType/>
      </UserInfo>
      <UserInfo>
        <DisplayName>Daniela Sanchez</DisplayName>
        <AccountId>2305</AccountId>
        <AccountType/>
      </UserInfo>
      <UserInfo>
        <DisplayName>David Nguyen</DisplayName>
        <AccountId>2065</AccountId>
        <AccountType/>
      </UserInfo>
      <UserInfo>
        <DisplayName>Ana Alvarez</DisplayName>
        <AccountId>812</AccountId>
        <AccountType/>
      </UserInfo>
      <UserInfo>
        <DisplayName>Liz Rockstroh</DisplayName>
        <AccountId>1900</AccountId>
        <AccountType/>
      </UserInfo>
    </SharedWithUsers>
    <LastSharedByUser xmlns="ea33289b-e463-45d0-b152-6ca9771e771e">oyinkansola.adeoye@utsa.edu</LastSharedByUser>
    <LastSharedByTime xmlns="ea33289b-e463-45d0-b152-6ca9771e771e">2016-04-27T03:47:28+00:00</LastSharedByTim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E1329F619BF3F44A9372EA4393708BFF" ma:contentTypeVersion="10" ma:contentTypeDescription="Create a new document." ma:contentTypeScope="" ma:versionID="939baccfd92605925360e64c8c683992">
  <xsd:schema xmlns:xsd="http://www.w3.org/2001/XMLSchema" xmlns:xs="http://www.w3.org/2001/XMLSchema" xmlns:p="http://schemas.microsoft.com/office/2006/metadata/properties" xmlns:ns2="9e08ca3d-02e5-49e5-ac3f-ddf65e9d53cb" xmlns:ns3="ea33289b-e463-45d0-b152-6ca9771e771e" xmlns:ns4="e99ea873-ec20-48cf-a309-84fee3f36cab" targetNamespace="http://schemas.microsoft.com/office/2006/metadata/properties" ma:root="true" ma:fieldsID="35154622c03efc41dc6b9da2cada633a" ns2:_="" ns3:_="" ns4:_="">
    <xsd:import namespace="9e08ca3d-02e5-49e5-ac3f-ddf65e9d53cb"/>
    <xsd:import namespace="ea33289b-e463-45d0-b152-6ca9771e771e"/>
    <xsd:import namespace="e99ea873-ec20-48cf-a309-84fee3f36ca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08ca3d-02e5-49e5-ac3f-ddf65e9d53c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ea33289b-e463-45d0-b152-6ca9771e771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2" nillable="true" ma:displayName="Sharing Hint Hash" ma:internalName="SharingHintHash" ma:readOnly="true">
      <xsd:simpleType>
        <xsd:restriction base="dms:Text"/>
      </xsd:simple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99ea873-ec20-48cf-a309-84fee3f36cab"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3301F5-3D44-4DDC-90B3-43B57C2BE366}">
  <ds:schemaRefs>
    <ds:schemaRef ds:uri="http://schemas.microsoft.com/sharepoint/events"/>
  </ds:schemaRefs>
</ds:datastoreItem>
</file>

<file path=customXml/itemProps2.xml><?xml version="1.0" encoding="utf-8"?>
<ds:datastoreItem xmlns:ds="http://schemas.openxmlformats.org/officeDocument/2006/customXml" ds:itemID="{60978E03-AC80-468F-92C7-DE81D3A2F261}">
  <ds:schemaRefs>
    <ds:schemaRef ds:uri="http://schemas.microsoft.com/sharepoint/v3/contenttype/forms"/>
  </ds:schemaRefs>
</ds:datastoreItem>
</file>

<file path=customXml/itemProps3.xml><?xml version="1.0" encoding="utf-8"?>
<ds:datastoreItem xmlns:ds="http://schemas.openxmlformats.org/officeDocument/2006/customXml" ds:itemID="{21050EF4-0C88-4619-B3BE-F222C61E7F29}">
  <ds:schemaRefs>
    <ds:schemaRef ds:uri="http://www.w3.org/XML/1998/namespace"/>
    <ds:schemaRef ds:uri="http://schemas.openxmlformats.org/package/2006/metadata/core-properties"/>
    <ds:schemaRef ds:uri="9e08ca3d-02e5-49e5-ac3f-ddf65e9d53cb"/>
    <ds:schemaRef ds:uri="http://schemas.microsoft.com/office/2006/documentManagement/types"/>
    <ds:schemaRef ds:uri="http://purl.org/dc/dcmitype/"/>
    <ds:schemaRef ds:uri="ea33289b-e463-45d0-b152-6ca9771e771e"/>
    <ds:schemaRef ds:uri="http://purl.org/dc/elements/1.1/"/>
    <ds:schemaRef ds:uri="http://purl.org/dc/terms/"/>
    <ds:schemaRef ds:uri="http://schemas.microsoft.com/office/infopath/2007/PartnerControls"/>
    <ds:schemaRef ds:uri="e99ea873-ec20-48cf-a309-84fee3f36cab"/>
    <ds:schemaRef ds:uri="http://schemas.microsoft.com/office/2006/metadata/properties"/>
  </ds:schemaRefs>
</ds:datastoreItem>
</file>

<file path=customXml/itemProps4.xml><?xml version="1.0" encoding="utf-8"?>
<ds:datastoreItem xmlns:ds="http://schemas.openxmlformats.org/officeDocument/2006/customXml" ds:itemID="{C362C4AD-04DD-4406-A155-0D570CA669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08ca3d-02e5-49e5-ac3f-ddf65e9d53cb"/>
    <ds:schemaRef ds:uri="ea33289b-e463-45d0-b152-6ca9771e771e"/>
    <ds:schemaRef ds:uri="e99ea873-ec20-48cf-a309-84fee3f36c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TotalTime>
  <Words>478</Words>
  <Application>Microsoft Macintosh PowerPoint</Application>
  <PresentationFormat>Widescreen</PresentationFormat>
  <Paragraphs>44</Paragraphs>
  <Slides>35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Helvetica</vt:lpstr>
      <vt:lpstr>Office Theme</vt:lpstr>
      <vt:lpstr>What We Can Easily See</vt:lpstr>
      <vt:lpstr>Spot ‘p’</vt:lpstr>
      <vt:lpstr>Spot ‘q’</vt:lpstr>
      <vt:lpstr>PowerPoint Presentation</vt:lpstr>
      <vt:lpstr>PowerPoint Presentation</vt:lpstr>
      <vt:lpstr>What Pops Out?</vt:lpstr>
      <vt:lpstr>PowerPoint Presentation</vt:lpstr>
      <vt:lpstr>PowerPoint Presentation</vt:lpstr>
      <vt:lpstr>PowerPoint Presentation</vt:lpstr>
      <vt:lpstr>But…In what terms is the contrast defined?</vt:lpstr>
      <vt:lpstr>PowerPoint Presentation</vt:lpstr>
      <vt:lpstr>Examples</vt:lpstr>
      <vt:lpstr>PowerPoint Presentation</vt:lpstr>
      <vt:lpstr>PowerPoint Presentation</vt:lpstr>
      <vt:lpstr>PowerPoint Presentation</vt:lpstr>
      <vt:lpstr>PowerPoint Presentation</vt:lpstr>
      <vt:lpstr>Spot green squares</vt:lpstr>
      <vt:lpstr>PowerPoint Presentation</vt:lpstr>
      <vt:lpstr>PowerPoint Presentation</vt:lpstr>
      <vt:lpstr>More Examples</vt:lpstr>
      <vt:lpstr>PowerPoint Presentation</vt:lpstr>
      <vt:lpstr>PowerPoint Presentation</vt:lpstr>
      <vt:lpstr>PowerPoint Presentation</vt:lpstr>
      <vt:lpstr>PowerPoint Presentation</vt:lpstr>
      <vt:lpstr>What Can We Do?</vt:lpstr>
      <vt:lpstr>PowerPoint Presentation</vt:lpstr>
      <vt:lpstr>PowerPoint Presentation</vt:lpstr>
      <vt:lpstr>Takeaways for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We Can Easily See</dc:title>
  <dc:creator>Ashwin Malshe</dc:creator>
  <cp:lastModifiedBy>Ashwin Malshe</cp:lastModifiedBy>
  <cp:revision>3</cp:revision>
  <dcterms:created xsi:type="dcterms:W3CDTF">2020-03-17T15:58:36Z</dcterms:created>
  <dcterms:modified xsi:type="dcterms:W3CDTF">2020-05-28T23:16:42Z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0x010100E1329F619BF3F44A9372EA4393708BFF</vt:lpwstr>
  </property>
  <property fmtid="{D5CDD505-2E9C-101B-9397-08002B2CF9AE}" pid="3" name="URL">
    <vt:lpwstr/>
  </property>
  <property fmtid="{D5CDD505-2E9C-101B-9397-08002B2CF9AE}" pid="4" name="DocumentSetDescription">
    <vt:lpwstr/>
  </property>
  <property fmtid="{D5CDD505-2E9C-101B-9397-08002B2CF9AE}" pid="5" name="_dlc_DocIdItemGuid">
    <vt:lpwstr>53d51fd0-922d-4dc6-a03e-88f407432a63</vt:lpwstr>
  </property>
</Properties>
</file>